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1"/>
  </p:handoutMasterIdLst>
  <p:sldIdLst>
    <p:sldId id="256" r:id="rId3"/>
    <p:sldId id="257" r:id="rId5"/>
    <p:sldId id="258" r:id="rId6"/>
    <p:sldId id="288" r:id="rId7"/>
    <p:sldId id="293" r:id="rId8"/>
    <p:sldId id="290" r:id="rId9"/>
    <p:sldId id="292" r:id="rId10"/>
    <p:sldId id="269" r:id="rId11"/>
    <p:sldId id="263" r:id="rId12"/>
    <p:sldId id="264" r:id="rId13"/>
    <p:sldId id="289" r:id="rId14"/>
    <p:sldId id="266" r:id="rId15"/>
    <p:sldId id="267" r:id="rId16"/>
    <p:sldId id="276" r:id="rId17"/>
    <p:sldId id="271" r:id="rId18"/>
    <p:sldId id="294" r:id="rId19"/>
    <p:sldId id="275" r:id="rId20"/>
  </p:sldIdLst>
  <p:sldSz cx="12192000" cy="6858000"/>
  <p:notesSz cx="7103745" cy="10234295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08" userDrawn="1">
          <p15:clr>
            <a:srgbClr val="A4A3A4"/>
          </p15:clr>
        </p15:guide>
        <p15:guide id="2" pos="377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EFFF"/>
    <a:srgbClr val="F2F9FF"/>
    <a:srgbClr val="96A8B3"/>
    <a:srgbClr val="990000"/>
    <a:srgbClr val="B2B2B2"/>
    <a:srgbClr val="202020"/>
    <a:srgbClr val="323232"/>
    <a:srgbClr val="CC3300"/>
    <a:srgbClr val="CC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1908"/>
        <p:guide pos="37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gs" Target="tags/tag249.xml"/><Relationship Id="rId25" Type="http://schemas.openxmlformats.org/officeDocument/2006/relationships/commentAuthors" Target="commentAuthors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由于目前的数据量较少，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32B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的模型能够实现实现有效的知识理解和问答，然而在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50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万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数据量的情况下，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32B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的模型的表达能力就受到了限制。</a:t>
            </a:r>
            <a:b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模型的参数量和模型的理解能力成正比，因此，为了保证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50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万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数据量下智能体有良好的表现，计划采用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671B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模型进行训练。预计需要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NVIDIA A100 (80GB)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卡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64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张。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/>
              <a:t>32B</a:t>
            </a:r>
            <a:r>
              <a:rPr lang="zh-CN" altLang="en-US"/>
              <a:t>模型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训练用的是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张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48G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L20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的卡，推理用了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张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96G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H20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卡。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（训练过程中显存计算的方法可以按照每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亿参数占用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4GB~8GB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来进行预估）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AI for Science</a:t>
            </a:r>
            <a:r>
              <a:rPr lang="zh-CN" altLang="en-US"/>
              <a:t>就是把人工智能技术应用到科学问题的研究中。</a:t>
            </a:r>
            <a:endParaRPr lang="zh-CN" altLang="en-US"/>
          </a:p>
          <a:p>
            <a:r>
              <a:rPr lang="zh-CN" altLang="en-US"/>
              <a:t>传统的科学研究很多时候依赖科学家的直觉、经验和大量的实验。</a:t>
            </a:r>
            <a:endParaRPr lang="zh-CN" altLang="en-US"/>
          </a:p>
          <a:p>
            <a:r>
              <a:rPr lang="zh-CN" altLang="en-US">
                <a:sym typeface="+mn-ea"/>
              </a:rPr>
              <a:t>近几年人工智能快速发展，不再局限于传统的逻辑推断，而是能够从大量的数据之中挖掘出数据的内在联系。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所以将人工智能应用到科学研究中，就可以借助</a:t>
            </a:r>
            <a:r>
              <a:rPr lang="en-US" altLang="zh-CN"/>
              <a:t>AI</a:t>
            </a:r>
            <a:r>
              <a:rPr lang="zh-CN" altLang="en-US"/>
              <a:t>的对海量数据进行分析，提炼出可能潜在的规律，带来</a:t>
            </a:r>
            <a:r>
              <a:rPr lang="zh-CN" altLang="en-US"/>
              <a:t>模型与数据双驱动的新的</a:t>
            </a:r>
            <a:r>
              <a:rPr lang="zh-CN" altLang="en-US"/>
              <a:t>研究思路。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相比于松山湖的</a:t>
            </a:r>
            <a:r>
              <a:rPr lang="en-US" altLang="zh-CN"/>
              <a:t>MatChat</a:t>
            </a:r>
            <a:r>
              <a:rPr lang="zh-CN" altLang="en-US"/>
              <a:t>，我们在关键的技术上进行了创新，并且用到了最新的微调和强化学习的方法。</a:t>
            </a:r>
            <a:endParaRPr lang="zh-CN" altLang="en-US"/>
          </a:p>
          <a:p>
            <a:r>
              <a:rPr lang="zh-CN" altLang="en-US"/>
              <a:t>主要包括：</a:t>
            </a:r>
            <a:r>
              <a:rPr lang="en-US" altLang="zh-CN" b="1"/>
              <a:t>1</a:t>
            </a:r>
            <a:r>
              <a:rPr lang="zh-CN" altLang="en-US" b="1"/>
              <a:t>、相较于</a:t>
            </a:r>
            <a:r>
              <a:rPr lang="en-US" altLang="zh-CN" b="1"/>
              <a:t>MatChat</a:t>
            </a:r>
            <a:r>
              <a:rPr lang="zh-CN" altLang="en-US" b="1"/>
              <a:t>的训练数据，我们采用了带有思维链的训练数据，能够增强模型的分步推理能力，提升输出的可靠性和可解释性。</a:t>
            </a:r>
            <a:endParaRPr lang="zh-CN" altLang="en-US" b="1"/>
          </a:p>
          <a:p>
            <a:r>
              <a:rPr lang="en-US" altLang="zh-CN" b="1"/>
              <a:t>          2</a:t>
            </a:r>
            <a:r>
              <a:rPr lang="zh-CN" altLang="en-US" b="1"/>
              <a:t>、相较于</a:t>
            </a:r>
            <a:r>
              <a:rPr lang="en-US" altLang="zh-CN" b="1"/>
              <a:t>MatChat</a:t>
            </a:r>
            <a:r>
              <a:rPr lang="zh-CN" altLang="en-US" b="1"/>
              <a:t>基于基于</a:t>
            </a:r>
            <a:r>
              <a:rPr lang="en-US" altLang="zh-CN" b="1"/>
              <a:t>LLaMA</a:t>
            </a:r>
            <a:r>
              <a:rPr lang="zh-CN" altLang="en-US" b="1"/>
              <a:t>模型的</a:t>
            </a:r>
            <a:r>
              <a:rPr lang="en-US" altLang="zh-CN" b="1"/>
              <a:t>SFT</a:t>
            </a:r>
            <a:r>
              <a:rPr lang="zh-CN" altLang="en-US" b="1"/>
              <a:t>微调，我们采用了基于</a:t>
            </a:r>
            <a:r>
              <a:rPr lang="en-US" altLang="zh-CN" b="1"/>
              <a:t>DeepSeekR1</a:t>
            </a:r>
            <a:r>
              <a:rPr lang="zh-CN" altLang="en-US" b="1"/>
              <a:t>模型的</a:t>
            </a:r>
            <a:r>
              <a:rPr lang="en-US" altLang="zh-CN" b="1"/>
              <a:t>RFT</a:t>
            </a:r>
            <a:r>
              <a:rPr lang="zh-CN" altLang="en-US" b="1"/>
              <a:t>微调，</a:t>
            </a:r>
            <a:r>
              <a:rPr lang="zh-CN" altLang="en-US" b="1">
                <a:sym typeface="+mn-ea"/>
              </a:rPr>
              <a:t>提升了模型在专业</a:t>
            </a:r>
            <a:r>
              <a:rPr lang="zh-CN" altLang="en-US" b="1">
                <a:sym typeface="+mn-ea"/>
              </a:rPr>
              <a:t>领域的推理能力。</a:t>
            </a:r>
            <a:endParaRPr lang="zh-CN" altLang="en-US" b="1"/>
          </a:p>
          <a:p>
            <a:r>
              <a:rPr lang="zh-CN" altLang="en-US"/>
              <a:t>（</a:t>
            </a:r>
            <a:r>
              <a:rPr lang="en-US" altLang="zh-CN"/>
              <a:t>PS: </a:t>
            </a:r>
            <a:r>
              <a:rPr lang="zh-CN" altLang="en-US"/>
              <a:t>传统的</a:t>
            </a:r>
            <a:r>
              <a:rPr lang="en-US" altLang="zh-CN"/>
              <a:t>SFT </a:t>
            </a:r>
            <a:r>
              <a:rPr lang="zh-CN" altLang="en-US"/>
              <a:t>中，模型依赖精心标注的数据来复制既有答案，它并不会真正「思考」，只能在已知情境中对号入座。而</a:t>
            </a:r>
            <a:r>
              <a:rPr lang="en-US" altLang="zh-CN"/>
              <a:t>RFT</a:t>
            </a:r>
            <a:r>
              <a:rPr lang="zh-CN" altLang="en-US"/>
              <a:t>会帮助模型进行思考，让模型从「背题」升级为用推理的方式</a:t>
            </a:r>
            <a:r>
              <a:rPr lang="zh-CN" altLang="en-US"/>
              <a:t>进行「解题」。）</a:t>
            </a:r>
            <a:endParaRPr lang="zh-CN" altLang="en-US"/>
          </a:p>
          <a:p>
            <a:r>
              <a:rPr lang="en-US" altLang="zh-CN"/>
              <a:t>      </a:t>
            </a:r>
            <a:r>
              <a:rPr lang="en-US" altLang="zh-CN" b="1"/>
              <a:t>   3</a:t>
            </a:r>
            <a:r>
              <a:rPr lang="zh-CN" altLang="en-US" b="1"/>
              <a:t>、相较于</a:t>
            </a:r>
            <a:r>
              <a:rPr lang="en-US" altLang="zh-CN" b="1"/>
              <a:t>MatChat</a:t>
            </a:r>
            <a:r>
              <a:rPr lang="zh-CN" altLang="en-US" b="1"/>
              <a:t>采用的</a:t>
            </a:r>
            <a:r>
              <a:rPr lang="en-US" altLang="zh-CN" b="1"/>
              <a:t>PPO</a:t>
            </a:r>
            <a:r>
              <a:rPr lang="zh-CN" altLang="en-US" b="1"/>
              <a:t>强化学习</a:t>
            </a:r>
            <a:r>
              <a:rPr lang="zh-CN" altLang="en-US" b="1"/>
              <a:t>方法，我们采用了最新的强化学习方法</a:t>
            </a:r>
            <a:r>
              <a:rPr lang="en-US" altLang="zh-CN" b="1"/>
              <a:t>GRPO</a:t>
            </a:r>
            <a:r>
              <a:rPr lang="zh-CN" altLang="en-US" b="1"/>
              <a:t>，降低了计算开销，提高了模型的训练效率和性能。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PS: PPO</a:t>
            </a:r>
            <a:r>
              <a:rPr lang="zh-CN" altLang="en-US"/>
              <a:t>强化学习方法包含三个关键部分：策略模型、奖励模型和评论家。策略模型是经过微调的大模型，负责</a:t>
            </a:r>
            <a:r>
              <a:rPr lang="en-US" altLang="zh-CN"/>
              <a:t>“</a:t>
            </a:r>
            <a:r>
              <a:rPr lang="zh-CN" altLang="en-US"/>
              <a:t>说话</a:t>
            </a:r>
            <a:r>
              <a:rPr lang="en-US" altLang="zh-CN"/>
              <a:t>”</a:t>
            </a:r>
            <a:r>
              <a:rPr lang="zh-CN" altLang="en-US"/>
              <a:t>；奖励模型如同裁判，对模型的回答进行评分；评论家则评估当前状态的整体价值，判断环境的整体好坏。三者协同配合，不断优化模型表现，使其逐步学会生成更符合预期的回答。</a:t>
            </a:r>
            <a:r>
              <a:rPr lang="en-US" altLang="zh-CN"/>
              <a:t> </a:t>
            </a:r>
            <a:endParaRPr lang="en-US" altLang="zh-CN"/>
          </a:p>
          <a:p>
            <a:r>
              <a:rPr lang="en-US" altLang="zh-CN"/>
              <a:t>         GRPO</a:t>
            </a:r>
            <a:r>
              <a:rPr lang="zh-CN" altLang="en-US"/>
              <a:t>是对</a:t>
            </a:r>
            <a:r>
              <a:rPr lang="en-US" altLang="zh-CN"/>
              <a:t>PPO</a:t>
            </a:r>
            <a:r>
              <a:rPr lang="zh-CN" altLang="en-US"/>
              <a:t>的改进，主要创新在于</a:t>
            </a:r>
            <a:r>
              <a:rPr lang="zh-CN" altLang="en-US"/>
              <a:t>其不再依赖评论家模型来估算模型的状态，而是通过对同一个提示生成的一组响应结果进行评级，简单可以理解为这个回答比平均水平高多少、波动性大不大，越高说明越值得保留，对模型的正向的矫正就</a:t>
            </a:r>
            <a:r>
              <a:rPr lang="zh-CN" altLang="en-US"/>
              <a:t>越多）</a:t>
            </a:r>
            <a:endParaRPr lang="zh-CN" altLang="en-US"/>
          </a:p>
          <a:p>
            <a:r>
              <a:rPr lang="en-US" altLang="zh-CN"/>
              <a:t>        </a:t>
            </a:r>
            <a:r>
              <a:rPr lang="en-US" altLang="zh-CN" b="1"/>
              <a:t>4</a:t>
            </a:r>
            <a:r>
              <a:rPr lang="zh-CN" altLang="en-US" b="1"/>
              <a:t>、相比于</a:t>
            </a:r>
            <a:r>
              <a:rPr lang="en-US" altLang="zh-CN" b="1"/>
              <a:t>MatChat</a:t>
            </a:r>
            <a:r>
              <a:rPr lang="zh-CN" altLang="en-US" b="1"/>
              <a:t>的</a:t>
            </a:r>
            <a:r>
              <a:rPr lang="en-US" altLang="zh-CN" b="1"/>
              <a:t>rag</a:t>
            </a:r>
            <a:r>
              <a:rPr lang="zh-CN" altLang="en-US" b="1"/>
              <a:t>方法，我们进行了技术上的创新，采用多模态数据智能标签化存储实现自动化的图表、公式的标签化存储，同时优化了</a:t>
            </a:r>
            <a:r>
              <a:rPr lang="en-US" altLang="zh-CN" b="1"/>
              <a:t>chunking</a:t>
            </a:r>
            <a:r>
              <a:rPr lang="zh-CN" altLang="en-US" b="1"/>
              <a:t>策略，保证图片和上下文在同一个模块内，保证模型可以联系上下文对图片进行理解</a:t>
            </a:r>
            <a:r>
              <a:rPr lang="en-US" altLang="zh-CN" b="1"/>
              <a:t>,</a:t>
            </a:r>
            <a:r>
              <a:rPr lang="zh-CN" altLang="en-US" b="1"/>
              <a:t>提升了模型输出的图文</a:t>
            </a:r>
            <a:r>
              <a:rPr lang="zh-CN" altLang="en-US" b="1"/>
              <a:t>一致性。</a:t>
            </a:r>
            <a:endParaRPr lang="zh-CN" altLang="en-US" b="1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加上思考能力</a:t>
            </a:r>
            <a:r>
              <a:rPr lang="en-US" altLang="zh-CN"/>
              <a:t> </a:t>
            </a:r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image" Target="../media/image2.png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8" Type="http://schemas.openxmlformats.org/officeDocument/2006/relationships/notesSlide" Target="../notesSlides/notesSlide1.xml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3.png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37.xml"/><Relationship Id="rId8" Type="http://schemas.openxmlformats.org/officeDocument/2006/relationships/tags" Target="../tags/tag136.xml"/><Relationship Id="rId7" Type="http://schemas.openxmlformats.org/officeDocument/2006/relationships/tags" Target="../tags/tag135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image" Target="../media/image5.png"/><Relationship Id="rId3" Type="http://schemas.openxmlformats.org/officeDocument/2006/relationships/tags" Target="../tags/tag132.xml"/><Relationship Id="rId24" Type="http://schemas.openxmlformats.org/officeDocument/2006/relationships/notesSlide" Target="../notesSlides/notesSlide9.xml"/><Relationship Id="rId23" Type="http://schemas.openxmlformats.org/officeDocument/2006/relationships/slideLayout" Target="../slideLayouts/slideLayout2.xml"/><Relationship Id="rId22" Type="http://schemas.openxmlformats.org/officeDocument/2006/relationships/tags" Target="../tags/tag148.xml"/><Relationship Id="rId21" Type="http://schemas.openxmlformats.org/officeDocument/2006/relationships/tags" Target="../tags/tag147.xml"/><Relationship Id="rId20" Type="http://schemas.openxmlformats.org/officeDocument/2006/relationships/tags" Target="../tags/tag146.xml"/><Relationship Id="rId2" Type="http://schemas.openxmlformats.org/officeDocument/2006/relationships/tags" Target="../tags/tag131.xml"/><Relationship Id="rId19" Type="http://schemas.openxmlformats.org/officeDocument/2006/relationships/image" Target="../media/image22.png"/><Relationship Id="rId18" Type="http://schemas.openxmlformats.org/officeDocument/2006/relationships/tags" Target="../tags/tag145.xml"/><Relationship Id="rId17" Type="http://schemas.openxmlformats.org/officeDocument/2006/relationships/image" Target="../media/image21.png"/><Relationship Id="rId16" Type="http://schemas.openxmlformats.org/officeDocument/2006/relationships/tags" Target="../tags/tag144.xml"/><Relationship Id="rId15" Type="http://schemas.openxmlformats.org/officeDocument/2006/relationships/tags" Target="../tags/tag143.xml"/><Relationship Id="rId14" Type="http://schemas.openxmlformats.org/officeDocument/2006/relationships/tags" Target="../tags/tag142.xml"/><Relationship Id="rId13" Type="http://schemas.openxmlformats.org/officeDocument/2006/relationships/tags" Target="../tags/tag141.xml"/><Relationship Id="rId12" Type="http://schemas.openxmlformats.org/officeDocument/2006/relationships/tags" Target="../tags/tag140.xml"/><Relationship Id="rId11" Type="http://schemas.openxmlformats.org/officeDocument/2006/relationships/tags" Target="../tags/tag139.xml"/><Relationship Id="rId10" Type="http://schemas.openxmlformats.org/officeDocument/2006/relationships/tags" Target="../tags/tag138.xml"/><Relationship Id="rId1" Type="http://schemas.openxmlformats.org/officeDocument/2006/relationships/tags" Target="../tags/tag130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56.xml"/><Relationship Id="rId8" Type="http://schemas.openxmlformats.org/officeDocument/2006/relationships/tags" Target="../tags/tag155.xml"/><Relationship Id="rId7" Type="http://schemas.openxmlformats.org/officeDocument/2006/relationships/tags" Target="../tags/tag154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4" Type="http://schemas.openxmlformats.org/officeDocument/2006/relationships/image" Target="../media/image5.png"/><Relationship Id="rId3" Type="http://schemas.openxmlformats.org/officeDocument/2006/relationships/tags" Target="../tags/tag151.xml"/><Relationship Id="rId23" Type="http://schemas.openxmlformats.org/officeDocument/2006/relationships/notesSlide" Target="../notesSlides/notesSlide10.xml"/><Relationship Id="rId22" Type="http://schemas.openxmlformats.org/officeDocument/2006/relationships/slideLayout" Target="../slideLayouts/slideLayout2.xml"/><Relationship Id="rId21" Type="http://schemas.openxmlformats.org/officeDocument/2006/relationships/tags" Target="../tags/tag166.xml"/><Relationship Id="rId20" Type="http://schemas.openxmlformats.org/officeDocument/2006/relationships/tags" Target="../tags/tag165.xml"/><Relationship Id="rId2" Type="http://schemas.openxmlformats.org/officeDocument/2006/relationships/tags" Target="../tags/tag150.xml"/><Relationship Id="rId19" Type="http://schemas.openxmlformats.org/officeDocument/2006/relationships/tags" Target="../tags/tag164.xml"/><Relationship Id="rId18" Type="http://schemas.openxmlformats.org/officeDocument/2006/relationships/image" Target="../media/image21.png"/><Relationship Id="rId17" Type="http://schemas.openxmlformats.org/officeDocument/2006/relationships/tags" Target="../tags/tag163.xml"/><Relationship Id="rId16" Type="http://schemas.openxmlformats.org/officeDocument/2006/relationships/tags" Target="../tags/tag162.xml"/><Relationship Id="rId15" Type="http://schemas.openxmlformats.org/officeDocument/2006/relationships/tags" Target="../tags/tag161.xml"/><Relationship Id="rId14" Type="http://schemas.openxmlformats.org/officeDocument/2006/relationships/tags" Target="../tags/tag160.xml"/><Relationship Id="rId13" Type="http://schemas.openxmlformats.org/officeDocument/2006/relationships/tags" Target="../tags/tag159.xml"/><Relationship Id="rId12" Type="http://schemas.openxmlformats.org/officeDocument/2006/relationships/image" Target="../media/image22.png"/><Relationship Id="rId11" Type="http://schemas.openxmlformats.org/officeDocument/2006/relationships/tags" Target="../tags/tag158.xml"/><Relationship Id="rId10" Type="http://schemas.openxmlformats.org/officeDocument/2006/relationships/tags" Target="../tags/tag157.xml"/><Relationship Id="rId1" Type="http://schemas.openxmlformats.org/officeDocument/2006/relationships/tags" Target="../tags/tag149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74.xml"/><Relationship Id="rId8" Type="http://schemas.openxmlformats.org/officeDocument/2006/relationships/tags" Target="../tags/tag173.xml"/><Relationship Id="rId7" Type="http://schemas.openxmlformats.org/officeDocument/2006/relationships/tags" Target="../tags/tag172.xml"/><Relationship Id="rId6" Type="http://schemas.openxmlformats.org/officeDocument/2006/relationships/tags" Target="../tags/tag171.xml"/><Relationship Id="rId5" Type="http://schemas.openxmlformats.org/officeDocument/2006/relationships/image" Target="../media/image5.png"/><Relationship Id="rId4" Type="http://schemas.openxmlformats.org/officeDocument/2006/relationships/tags" Target="../tags/tag170.xml"/><Relationship Id="rId3" Type="http://schemas.openxmlformats.org/officeDocument/2006/relationships/tags" Target="../tags/tag169.xml"/><Relationship Id="rId20" Type="http://schemas.openxmlformats.org/officeDocument/2006/relationships/notesSlide" Target="../notesSlides/notesSlide11.xml"/><Relationship Id="rId2" Type="http://schemas.openxmlformats.org/officeDocument/2006/relationships/tags" Target="../tags/tag168.xml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181.xml"/><Relationship Id="rId17" Type="http://schemas.openxmlformats.org/officeDocument/2006/relationships/tags" Target="../tags/tag180.xml"/><Relationship Id="rId16" Type="http://schemas.openxmlformats.org/officeDocument/2006/relationships/image" Target="../media/image22.png"/><Relationship Id="rId15" Type="http://schemas.openxmlformats.org/officeDocument/2006/relationships/tags" Target="../tags/tag179.xml"/><Relationship Id="rId14" Type="http://schemas.openxmlformats.org/officeDocument/2006/relationships/tags" Target="../tags/tag178.xml"/><Relationship Id="rId13" Type="http://schemas.openxmlformats.org/officeDocument/2006/relationships/tags" Target="../tags/tag177.xml"/><Relationship Id="rId12" Type="http://schemas.openxmlformats.org/officeDocument/2006/relationships/image" Target="../media/image21.png"/><Relationship Id="rId11" Type="http://schemas.openxmlformats.org/officeDocument/2006/relationships/tags" Target="../tags/tag176.xml"/><Relationship Id="rId10" Type="http://schemas.openxmlformats.org/officeDocument/2006/relationships/tags" Target="../tags/tag175.xml"/><Relationship Id="rId1" Type="http://schemas.openxmlformats.org/officeDocument/2006/relationships/tags" Target="../tags/tag167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89.xml"/><Relationship Id="rId8" Type="http://schemas.openxmlformats.org/officeDocument/2006/relationships/tags" Target="../tags/tag188.xml"/><Relationship Id="rId7" Type="http://schemas.openxmlformats.org/officeDocument/2006/relationships/tags" Target="../tags/tag187.xml"/><Relationship Id="rId6" Type="http://schemas.openxmlformats.org/officeDocument/2006/relationships/tags" Target="../tags/tag186.xml"/><Relationship Id="rId5" Type="http://schemas.openxmlformats.org/officeDocument/2006/relationships/image" Target="../media/image5.png"/><Relationship Id="rId4" Type="http://schemas.openxmlformats.org/officeDocument/2006/relationships/tags" Target="../tags/tag185.xml"/><Relationship Id="rId3" Type="http://schemas.openxmlformats.org/officeDocument/2006/relationships/tags" Target="../tags/tag184.xml"/><Relationship Id="rId25" Type="http://schemas.openxmlformats.org/officeDocument/2006/relationships/notesSlide" Target="../notesSlides/notesSlide12.xml"/><Relationship Id="rId24" Type="http://schemas.openxmlformats.org/officeDocument/2006/relationships/slideLayout" Target="../slideLayouts/slideLayout2.xml"/><Relationship Id="rId23" Type="http://schemas.openxmlformats.org/officeDocument/2006/relationships/image" Target="../media/image26.png"/><Relationship Id="rId22" Type="http://schemas.openxmlformats.org/officeDocument/2006/relationships/tags" Target="../tags/tag199.xml"/><Relationship Id="rId21" Type="http://schemas.openxmlformats.org/officeDocument/2006/relationships/image" Target="../media/image25.png"/><Relationship Id="rId20" Type="http://schemas.openxmlformats.org/officeDocument/2006/relationships/tags" Target="../tags/tag198.xml"/><Relationship Id="rId2" Type="http://schemas.openxmlformats.org/officeDocument/2006/relationships/tags" Target="../tags/tag183.xml"/><Relationship Id="rId19" Type="http://schemas.openxmlformats.org/officeDocument/2006/relationships/image" Target="../media/image24.png"/><Relationship Id="rId18" Type="http://schemas.openxmlformats.org/officeDocument/2006/relationships/tags" Target="../tags/tag197.xml"/><Relationship Id="rId17" Type="http://schemas.openxmlformats.org/officeDocument/2006/relationships/image" Target="../media/image23.png"/><Relationship Id="rId16" Type="http://schemas.openxmlformats.org/officeDocument/2006/relationships/tags" Target="../tags/tag196.xml"/><Relationship Id="rId15" Type="http://schemas.openxmlformats.org/officeDocument/2006/relationships/tags" Target="../tags/tag195.xml"/><Relationship Id="rId14" Type="http://schemas.openxmlformats.org/officeDocument/2006/relationships/tags" Target="../tags/tag194.xml"/><Relationship Id="rId13" Type="http://schemas.openxmlformats.org/officeDocument/2006/relationships/tags" Target="../tags/tag193.xml"/><Relationship Id="rId12" Type="http://schemas.openxmlformats.org/officeDocument/2006/relationships/tags" Target="../tags/tag192.xml"/><Relationship Id="rId11" Type="http://schemas.openxmlformats.org/officeDocument/2006/relationships/tags" Target="../tags/tag191.xml"/><Relationship Id="rId10" Type="http://schemas.openxmlformats.org/officeDocument/2006/relationships/tags" Target="../tags/tag190.xml"/><Relationship Id="rId1" Type="http://schemas.openxmlformats.org/officeDocument/2006/relationships/tags" Target="../tags/tag182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07.xml"/><Relationship Id="rId8" Type="http://schemas.openxmlformats.org/officeDocument/2006/relationships/tags" Target="../tags/tag206.xml"/><Relationship Id="rId7" Type="http://schemas.openxmlformats.org/officeDocument/2006/relationships/tags" Target="../tags/tag205.xml"/><Relationship Id="rId6" Type="http://schemas.openxmlformats.org/officeDocument/2006/relationships/tags" Target="../tags/tag204.xml"/><Relationship Id="rId5" Type="http://schemas.openxmlformats.org/officeDocument/2006/relationships/image" Target="../media/image14.png"/><Relationship Id="rId4" Type="http://schemas.openxmlformats.org/officeDocument/2006/relationships/tags" Target="../tags/tag203.xml"/><Relationship Id="rId3" Type="http://schemas.openxmlformats.org/officeDocument/2006/relationships/tags" Target="../tags/tag202.xml"/><Relationship Id="rId2" Type="http://schemas.openxmlformats.org/officeDocument/2006/relationships/tags" Target="../tags/tag201.xml"/><Relationship Id="rId18" Type="http://schemas.openxmlformats.org/officeDocument/2006/relationships/notesSlide" Target="../notesSlides/notesSlide13.xml"/><Relationship Id="rId17" Type="http://schemas.openxmlformats.org/officeDocument/2006/relationships/slideLayout" Target="../slideLayouts/slideLayout2.xml"/><Relationship Id="rId16" Type="http://schemas.openxmlformats.org/officeDocument/2006/relationships/tags" Target="../tags/tag214.xml"/><Relationship Id="rId15" Type="http://schemas.openxmlformats.org/officeDocument/2006/relationships/tags" Target="../tags/tag213.xml"/><Relationship Id="rId14" Type="http://schemas.openxmlformats.org/officeDocument/2006/relationships/tags" Target="../tags/tag212.xml"/><Relationship Id="rId13" Type="http://schemas.openxmlformats.org/officeDocument/2006/relationships/tags" Target="../tags/tag211.xml"/><Relationship Id="rId12" Type="http://schemas.openxmlformats.org/officeDocument/2006/relationships/tags" Target="../tags/tag210.xml"/><Relationship Id="rId11" Type="http://schemas.openxmlformats.org/officeDocument/2006/relationships/tags" Target="../tags/tag209.xml"/><Relationship Id="rId10" Type="http://schemas.openxmlformats.org/officeDocument/2006/relationships/tags" Target="../tags/tag208.xml"/><Relationship Id="rId1" Type="http://schemas.openxmlformats.org/officeDocument/2006/relationships/tags" Target="../tags/tag200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21.xml"/><Relationship Id="rId8" Type="http://schemas.openxmlformats.org/officeDocument/2006/relationships/tags" Target="../tags/tag220.xml"/><Relationship Id="rId7" Type="http://schemas.openxmlformats.org/officeDocument/2006/relationships/image" Target="../media/image14.png"/><Relationship Id="rId6" Type="http://schemas.openxmlformats.org/officeDocument/2006/relationships/tags" Target="../tags/tag219.xml"/><Relationship Id="rId5" Type="http://schemas.openxmlformats.org/officeDocument/2006/relationships/tags" Target="../tags/tag218.xml"/><Relationship Id="rId4" Type="http://schemas.openxmlformats.org/officeDocument/2006/relationships/tags" Target="../tags/tag217.xml"/><Relationship Id="rId3" Type="http://schemas.openxmlformats.org/officeDocument/2006/relationships/tags" Target="../tags/tag216.xml"/><Relationship Id="rId2" Type="http://schemas.openxmlformats.org/officeDocument/2006/relationships/image" Target="../media/image27.png"/><Relationship Id="rId12" Type="http://schemas.openxmlformats.org/officeDocument/2006/relationships/notesSlide" Target="../notesSlides/notesSlide14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222.xml"/><Relationship Id="rId1" Type="http://schemas.openxmlformats.org/officeDocument/2006/relationships/tags" Target="../tags/tag215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30.xml"/><Relationship Id="rId8" Type="http://schemas.openxmlformats.org/officeDocument/2006/relationships/tags" Target="../tags/tag229.xml"/><Relationship Id="rId7" Type="http://schemas.openxmlformats.org/officeDocument/2006/relationships/tags" Target="../tags/tag228.xml"/><Relationship Id="rId6" Type="http://schemas.openxmlformats.org/officeDocument/2006/relationships/tags" Target="../tags/tag227.xml"/><Relationship Id="rId5" Type="http://schemas.openxmlformats.org/officeDocument/2006/relationships/tags" Target="../tags/tag226.xml"/><Relationship Id="rId4" Type="http://schemas.openxmlformats.org/officeDocument/2006/relationships/image" Target="../media/image14.png"/><Relationship Id="rId3" Type="http://schemas.openxmlformats.org/officeDocument/2006/relationships/tags" Target="../tags/tag225.xml"/><Relationship Id="rId2" Type="http://schemas.openxmlformats.org/officeDocument/2006/relationships/tags" Target="../tags/tag224.xml"/><Relationship Id="rId16" Type="http://schemas.openxmlformats.org/officeDocument/2006/relationships/notesSlide" Target="../notesSlides/notesSlide15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35.xml"/><Relationship Id="rId13" Type="http://schemas.openxmlformats.org/officeDocument/2006/relationships/tags" Target="../tags/tag234.xml"/><Relationship Id="rId12" Type="http://schemas.openxmlformats.org/officeDocument/2006/relationships/tags" Target="../tags/tag233.xml"/><Relationship Id="rId11" Type="http://schemas.openxmlformats.org/officeDocument/2006/relationships/tags" Target="../tags/tag232.xml"/><Relationship Id="rId10" Type="http://schemas.openxmlformats.org/officeDocument/2006/relationships/tags" Target="../tags/tag231.xml"/><Relationship Id="rId1" Type="http://schemas.openxmlformats.org/officeDocument/2006/relationships/tags" Target="../tags/tag223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243.xml"/><Relationship Id="rId8" Type="http://schemas.openxmlformats.org/officeDocument/2006/relationships/tags" Target="../tags/tag242.xml"/><Relationship Id="rId7" Type="http://schemas.openxmlformats.org/officeDocument/2006/relationships/tags" Target="../tags/tag241.xml"/><Relationship Id="rId6" Type="http://schemas.openxmlformats.org/officeDocument/2006/relationships/tags" Target="../tags/tag240.xml"/><Relationship Id="rId5" Type="http://schemas.openxmlformats.org/officeDocument/2006/relationships/tags" Target="../tags/tag239.xml"/><Relationship Id="rId4" Type="http://schemas.openxmlformats.org/officeDocument/2006/relationships/tags" Target="../tags/tag238.xml"/><Relationship Id="rId3" Type="http://schemas.openxmlformats.org/officeDocument/2006/relationships/tags" Target="../tags/tag237.xml"/><Relationship Id="rId2" Type="http://schemas.openxmlformats.org/officeDocument/2006/relationships/image" Target="../media/image28.png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248.xml"/><Relationship Id="rId14" Type="http://schemas.openxmlformats.org/officeDocument/2006/relationships/image" Target="../media/image14.png"/><Relationship Id="rId13" Type="http://schemas.openxmlformats.org/officeDocument/2006/relationships/tags" Target="../tags/tag247.xml"/><Relationship Id="rId12" Type="http://schemas.openxmlformats.org/officeDocument/2006/relationships/tags" Target="../tags/tag246.xml"/><Relationship Id="rId11" Type="http://schemas.openxmlformats.org/officeDocument/2006/relationships/tags" Target="../tags/tag245.xml"/><Relationship Id="rId10" Type="http://schemas.openxmlformats.org/officeDocument/2006/relationships/tags" Target="../tags/tag244.xml"/><Relationship Id="rId1" Type="http://schemas.openxmlformats.org/officeDocument/2006/relationships/tags" Target="../tags/tag23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1" Type="http://schemas.openxmlformats.org/officeDocument/2006/relationships/notesSlide" Target="../notesSlides/notesSlide2.xml"/><Relationship Id="rId40" Type="http://schemas.openxmlformats.org/officeDocument/2006/relationships/slideLayout" Target="../slideLayouts/slideLayout2.xml"/><Relationship Id="rId4" Type="http://schemas.openxmlformats.org/officeDocument/2006/relationships/tags" Target="../tags/tag16.xml"/><Relationship Id="rId39" Type="http://schemas.openxmlformats.org/officeDocument/2006/relationships/tags" Target="../tags/tag50.xml"/><Relationship Id="rId38" Type="http://schemas.openxmlformats.org/officeDocument/2006/relationships/tags" Target="../tags/tag49.xml"/><Relationship Id="rId37" Type="http://schemas.openxmlformats.org/officeDocument/2006/relationships/tags" Target="../tags/tag48.xml"/><Relationship Id="rId36" Type="http://schemas.openxmlformats.org/officeDocument/2006/relationships/tags" Target="../tags/tag47.xml"/><Relationship Id="rId35" Type="http://schemas.openxmlformats.org/officeDocument/2006/relationships/tags" Target="../tags/tag46.xml"/><Relationship Id="rId34" Type="http://schemas.openxmlformats.org/officeDocument/2006/relationships/tags" Target="../tags/tag45.xml"/><Relationship Id="rId33" Type="http://schemas.openxmlformats.org/officeDocument/2006/relationships/tags" Target="../tags/tag44.xml"/><Relationship Id="rId32" Type="http://schemas.openxmlformats.org/officeDocument/2006/relationships/tags" Target="../tags/tag43.xml"/><Relationship Id="rId31" Type="http://schemas.openxmlformats.org/officeDocument/2006/relationships/tags" Target="../tags/tag42.xml"/><Relationship Id="rId30" Type="http://schemas.openxmlformats.org/officeDocument/2006/relationships/tags" Target="../tags/tag41.xml"/><Relationship Id="rId3" Type="http://schemas.openxmlformats.org/officeDocument/2006/relationships/tags" Target="../tags/tag15.xml"/><Relationship Id="rId29" Type="http://schemas.openxmlformats.org/officeDocument/2006/relationships/tags" Target="../tags/tag40.xml"/><Relationship Id="rId28" Type="http://schemas.openxmlformats.org/officeDocument/2006/relationships/tags" Target="../tags/tag39.xml"/><Relationship Id="rId27" Type="http://schemas.openxmlformats.org/officeDocument/2006/relationships/tags" Target="../tags/tag38.xml"/><Relationship Id="rId26" Type="http://schemas.openxmlformats.org/officeDocument/2006/relationships/tags" Target="../tags/tag37.xml"/><Relationship Id="rId25" Type="http://schemas.openxmlformats.org/officeDocument/2006/relationships/tags" Target="../tags/tag36.xml"/><Relationship Id="rId24" Type="http://schemas.openxmlformats.org/officeDocument/2006/relationships/tags" Target="../tags/tag35.xml"/><Relationship Id="rId23" Type="http://schemas.openxmlformats.org/officeDocument/2006/relationships/tags" Target="../tags/tag34.xml"/><Relationship Id="rId22" Type="http://schemas.openxmlformats.org/officeDocument/2006/relationships/tags" Target="../tags/tag33.xml"/><Relationship Id="rId21" Type="http://schemas.openxmlformats.org/officeDocument/2006/relationships/tags" Target="../tags/tag32.xml"/><Relationship Id="rId20" Type="http://schemas.openxmlformats.org/officeDocument/2006/relationships/tags" Target="../tags/tag31.xml"/><Relationship Id="rId2" Type="http://schemas.openxmlformats.org/officeDocument/2006/relationships/image" Target="../media/image4.png"/><Relationship Id="rId19" Type="http://schemas.openxmlformats.org/officeDocument/2006/relationships/tags" Target="../tags/tag30.xml"/><Relationship Id="rId18" Type="http://schemas.openxmlformats.org/officeDocument/2006/relationships/tags" Target="../tags/tag29.xml"/><Relationship Id="rId17" Type="http://schemas.openxmlformats.org/officeDocument/2006/relationships/tags" Target="../tags/tag28.xml"/><Relationship Id="rId16" Type="http://schemas.openxmlformats.org/officeDocument/2006/relationships/tags" Target="../tags/tag27.xml"/><Relationship Id="rId15" Type="http://schemas.openxmlformats.org/officeDocument/2006/relationships/tags" Target="../tags/tag26.xml"/><Relationship Id="rId14" Type="http://schemas.openxmlformats.org/officeDocument/2006/relationships/tags" Target="../tags/tag25.xml"/><Relationship Id="rId13" Type="http://schemas.openxmlformats.org/officeDocument/2006/relationships/tags" Target="../tags/tag24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tags" Target="../tags/tag14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image" Target="../media/image6.png"/><Relationship Id="rId7" Type="http://schemas.openxmlformats.org/officeDocument/2006/relationships/tags" Target="../tags/tag56.xml"/><Relationship Id="rId6" Type="http://schemas.openxmlformats.org/officeDocument/2006/relationships/image" Target="../media/image5.png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9" Type="http://schemas.openxmlformats.org/officeDocument/2006/relationships/notesSlide" Target="../notesSlides/notesSlide3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65.xml"/><Relationship Id="rId16" Type="http://schemas.openxmlformats.org/officeDocument/2006/relationships/tags" Target="../tags/tag64.xml"/><Relationship Id="rId15" Type="http://schemas.openxmlformats.org/officeDocument/2006/relationships/tags" Target="../tags/tag63.xml"/><Relationship Id="rId14" Type="http://schemas.openxmlformats.org/officeDocument/2006/relationships/tags" Target="../tags/tag62.xml"/><Relationship Id="rId13" Type="http://schemas.openxmlformats.org/officeDocument/2006/relationships/tags" Target="../tags/tag61.xml"/><Relationship Id="rId12" Type="http://schemas.openxmlformats.org/officeDocument/2006/relationships/tags" Target="../tags/tag60.xml"/><Relationship Id="rId11" Type="http://schemas.openxmlformats.org/officeDocument/2006/relationships/tags" Target="../tags/tag59.xml"/><Relationship Id="rId10" Type="http://schemas.openxmlformats.org/officeDocument/2006/relationships/tags" Target="../tags/tag58.xml"/><Relationship Id="rId1" Type="http://schemas.openxmlformats.org/officeDocument/2006/relationships/tags" Target="../tags/tag5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hyperlink" Target="https://matchat.cn/" TargetMode="Externa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image" Target="../media/image5.png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3" Type="http://schemas.openxmlformats.org/officeDocument/2006/relationships/notesSlide" Target="../notesSlides/notesSlide4.xml"/><Relationship Id="rId22" Type="http://schemas.openxmlformats.org/officeDocument/2006/relationships/slideLayout" Target="../slideLayouts/slideLayout2.xml"/><Relationship Id="rId21" Type="http://schemas.openxmlformats.org/officeDocument/2006/relationships/image" Target="../media/image12.png"/><Relationship Id="rId20" Type="http://schemas.openxmlformats.org/officeDocument/2006/relationships/image" Target="../media/image11.png"/><Relationship Id="rId2" Type="http://schemas.openxmlformats.org/officeDocument/2006/relationships/tags" Target="../tags/tag67.xml"/><Relationship Id="rId19" Type="http://schemas.openxmlformats.org/officeDocument/2006/relationships/image" Target="../media/image10.png"/><Relationship Id="rId18" Type="http://schemas.openxmlformats.org/officeDocument/2006/relationships/image" Target="../media/image9.png"/><Relationship Id="rId17" Type="http://schemas.openxmlformats.org/officeDocument/2006/relationships/image" Target="../media/image8.png"/><Relationship Id="rId16" Type="http://schemas.openxmlformats.org/officeDocument/2006/relationships/image" Target="../media/image7.png"/><Relationship Id="rId15" Type="http://schemas.openxmlformats.org/officeDocument/2006/relationships/hyperlink" Target="https://baijiahao.baidu.com/s?id=1827631871821058968&amp;wfr=spider&amp;for=pc" TargetMode="External"/><Relationship Id="rId14" Type="http://schemas.openxmlformats.org/officeDocument/2006/relationships/hyperlink" Target="https://m.thepaper.cn/baijiahao_30426072" TargetMode="External"/><Relationship Id="rId13" Type="http://schemas.openxmlformats.org/officeDocument/2006/relationships/hyperlink" Target="https://baijiahao.baidu.com/s?id=1823762536430940288&amp;wfr=spider&amp;for=pc" TargetMode="External"/><Relationship Id="rId12" Type="http://schemas.openxmlformats.org/officeDocument/2006/relationships/hyperlink" Target="https://mp.weixin.qq.com/s/Ichr7yy1iF5fwiSbggaxow" TargetMode="External"/><Relationship Id="rId11" Type="http://schemas.openxmlformats.org/officeDocument/2006/relationships/hyperlink" Target="https://huacheng.gz-cmc.com/pages/2025/02/15/SF13377772686fd2b7e65046f09cd2dc.html" TargetMode="External"/><Relationship Id="rId10" Type="http://schemas.openxmlformats.org/officeDocument/2006/relationships/hyperlink" Target="https://baijiahao.baidu.com/s?id=1824359058625033009&amp;wfr=spider&amp;for=pc" TargetMode="External"/><Relationship Id="rId1" Type="http://schemas.openxmlformats.org/officeDocument/2006/relationships/tags" Target="../tags/tag66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image" Target="../media/image13.png"/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image" Target="../media/image5.png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7" Type="http://schemas.openxmlformats.org/officeDocument/2006/relationships/notesSlide" Target="../notesSlides/notesSlide5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85.xml"/><Relationship Id="rId14" Type="http://schemas.openxmlformats.org/officeDocument/2006/relationships/tags" Target="../tags/tag84.xml"/><Relationship Id="rId13" Type="http://schemas.openxmlformats.org/officeDocument/2006/relationships/tags" Target="../tags/tag83.xml"/><Relationship Id="rId12" Type="http://schemas.openxmlformats.org/officeDocument/2006/relationships/tags" Target="../tags/tag82.xml"/><Relationship Id="rId11" Type="http://schemas.openxmlformats.org/officeDocument/2006/relationships/tags" Target="../tags/tag81.xml"/><Relationship Id="rId10" Type="http://schemas.openxmlformats.org/officeDocument/2006/relationships/tags" Target="../tags/tag80.xml"/><Relationship Id="rId1" Type="http://schemas.openxmlformats.org/officeDocument/2006/relationships/tags" Target="../tags/tag73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image" Target="../media/image14.png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18.png"/><Relationship Id="rId13" Type="http://schemas.openxmlformats.org/officeDocument/2006/relationships/image" Target="../media/image17.png"/><Relationship Id="rId12" Type="http://schemas.openxmlformats.org/officeDocument/2006/relationships/tags" Target="../tags/tag94.xml"/><Relationship Id="rId11" Type="http://schemas.openxmlformats.org/officeDocument/2006/relationships/image" Target="../media/image16.png"/><Relationship Id="rId10" Type="http://schemas.openxmlformats.org/officeDocument/2006/relationships/tags" Target="../tags/tag93.xml"/><Relationship Id="rId1" Type="http://schemas.openxmlformats.org/officeDocument/2006/relationships/tags" Target="../tags/tag86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.bin"/><Relationship Id="rId8" Type="http://schemas.openxmlformats.org/officeDocument/2006/relationships/image" Target="../media/image19.emf"/><Relationship Id="rId7" Type="http://schemas.openxmlformats.org/officeDocument/2006/relationships/oleObject" Target="../embeddings/oleObject1.bin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3" Type="http://schemas.openxmlformats.org/officeDocument/2006/relationships/image" Target="../media/image5.png"/><Relationship Id="rId2" Type="http://schemas.openxmlformats.org/officeDocument/2006/relationships/tags" Target="../tags/tag96.xml"/><Relationship Id="rId13" Type="http://schemas.openxmlformats.org/officeDocument/2006/relationships/notesSlide" Target="../notesSlides/notesSlide6.xml"/><Relationship Id="rId12" Type="http://schemas.openxmlformats.org/officeDocument/2006/relationships/vmlDrawing" Target="../drawings/vmlDrawing1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0.emf"/><Relationship Id="rId1" Type="http://schemas.openxmlformats.org/officeDocument/2006/relationships/tags" Target="../tags/tag95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image" Target="../media/image14.png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0" Type="http://schemas.openxmlformats.org/officeDocument/2006/relationships/notesSlide" Target="../notesSlides/notesSlide7.xml"/><Relationship Id="rId1" Type="http://schemas.openxmlformats.org/officeDocument/2006/relationships/tags" Target="../tags/tag100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14.xml"/><Relationship Id="rId8" Type="http://schemas.openxmlformats.org/officeDocument/2006/relationships/tags" Target="../tags/tag113.xml"/><Relationship Id="rId7" Type="http://schemas.openxmlformats.org/officeDocument/2006/relationships/tags" Target="../tags/tag112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image" Target="../media/image5.png"/><Relationship Id="rId3" Type="http://schemas.openxmlformats.org/officeDocument/2006/relationships/tags" Target="../tags/tag109.xml"/><Relationship Id="rId26" Type="http://schemas.openxmlformats.org/officeDocument/2006/relationships/notesSlide" Target="../notesSlides/notesSlide8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129.xml"/><Relationship Id="rId23" Type="http://schemas.openxmlformats.org/officeDocument/2006/relationships/tags" Target="../tags/tag128.xml"/><Relationship Id="rId22" Type="http://schemas.openxmlformats.org/officeDocument/2006/relationships/tags" Target="../tags/tag127.xml"/><Relationship Id="rId21" Type="http://schemas.openxmlformats.org/officeDocument/2006/relationships/tags" Target="../tags/tag126.xml"/><Relationship Id="rId20" Type="http://schemas.openxmlformats.org/officeDocument/2006/relationships/tags" Target="../tags/tag125.xml"/><Relationship Id="rId2" Type="http://schemas.openxmlformats.org/officeDocument/2006/relationships/tags" Target="../tags/tag108.xml"/><Relationship Id="rId19" Type="http://schemas.openxmlformats.org/officeDocument/2006/relationships/tags" Target="../tags/tag124.xml"/><Relationship Id="rId18" Type="http://schemas.openxmlformats.org/officeDocument/2006/relationships/tags" Target="../tags/tag123.xml"/><Relationship Id="rId17" Type="http://schemas.openxmlformats.org/officeDocument/2006/relationships/tags" Target="../tags/tag122.xml"/><Relationship Id="rId16" Type="http://schemas.openxmlformats.org/officeDocument/2006/relationships/tags" Target="../tags/tag121.xml"/><Relationship Id="rId15" Type="http://schemas.openxmlformats.org/officeDocument/2006/relationships/tags" Target="../tags/tag120.xml"/><Relationship Id="rId14" Type="http://schemas.openxmlformats.org/officeDocument/2006/relationships/tags" Target="../tags/tag119.xml"/><Relationship Id="rId13" Type="http://schemas.openxmlformats.org/officeDocument/2006/relationships/tags" Target="../tags/tag118.xml"/><Relationship Id="rId12" Type="http://schemas.openxmlformats.org/officeDocument/2006/relationships/tags" Target="../tags/tag117.xml"/><Relationship Id="rId11" Type="http://schemas.openxmlformats.org/officeDocument/2006/relationships/tags" Target="../tags/tag116.xml"/><Relationship Id="rId10" Type="http://schemas.openxmlformats.org/officeDocument/2006/relationships/tags" Target="../tags/tag115.xml"/><Relationship Id="rId1" Type="http://schemas.openxmlformats.org/officeDocument/2006/relationships/tags" Target="../tags/tag10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/private/var/folders/9w/g1wwdwln491fgznw21tdmfdc0000gn/T/com.kingsoft.wpsoffice.mac/picturecompress_20250320100529/output_1.pngoutput_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5069205"/>
          </a:xfrm>
          <a:prstGeom prst="rect">
            <a:avLst/>
          </a:prstGeom>
        </p:spPr>
      </p:pic>
      <p:sp>
        <p:nvSpPr>
          <p:cNvPr id="10" name="标题 1"/>
          <p:cNvSpPr txBox="1"/>
          <p:nvPr>
            <p:custDataLst>
              <p:tags r:id="rId3"/>
            </p:custDataLst>
          </p:nvPr>
        </p:nvSpPr>
        <p:spPr>
          <a:xfrm>
            <a:off x="622716" y="4347339"/>
            <a:ext cx="682719" cy="333523"/>
          </a:xfrm>
          <a:custGeom>
            <a:avLst/>
            <a:gdLst>
              <a:gd name="connsiteX0" fmla="*/ 256569 w 1447399"/>
              <a:gd name="connsiteY0" fmla="*/ 0 h 961971"/>
              <a:gd name="connsiteX1" fmla="*/ 0 w 1447399"/>
              <a:gd name="connsiteY1" fmla="*/ 0 h 961971"/>
              <a:gd name="connsiteX2" fmla="*/ 256569 w 1447399"/>
              <a:gd name="connsiteY2" fmla="*/ 480986 h 961971"/>
              <a:gd name="connsiteX3" fmla="*/ 0 w 1447399"/>
              <a:gd name="connsiteY3" fmla="*/ 961971 h 961971"/>
              <a:gd name="connsiteX4" fmla="*/ 256569 w 1447399"/>
              <a:gd name="connsiteY4" fmla="*/ 961971 h 961971"/>
              <a:gd name="connsiteX5" fmla="*/ 513137 w 1447399"/>
              <a:gd name="connsiteY5" fmla="*/ 480986 h 961971"/>
              <a:gd name="connsiteX6" fmla="*/ 723700 w 1447399"/>
              <a:gd name="connsiteY6" fmla="*/ 0 h 961971"/>
              <a:gd name="connsiteX7" fmla="*/ 467131 w 1447399"/>
              <a:gd name="connsiteY7" fmla="*/ 0 h 961971"/>
              <a:gd name="connsiteX8" fmla="*/ 723700 w 1447399"/>
              <a:gd name="connsiteY8" fmla="*/ 480986 h 961971"/>
              <a:gd name="connsiteX9" fmla="*/ 467131 w 1447399"/>
              <a:gd name="connsiteY9" fmla="*/ 961971 h 961971"/>
              <a:gd name="connsiteX10" fmla="*/ 723700 w 1447399"/>
              <a:gd name="connsiteY10" fmla="*/ 961971 h 961971"/>
              <a:gd name="connsiteX11" fmla="*/ 980268 w 1447399"/>
              <a:gd name="connsiteY11" fmla="*/ 480986 h 961971"/>
              <a:gd name="connsiteX12" fmla="*/ 1190831 w 1447399"/>
              <a:gd name="connsiteY12" fmla="*/ 0 h 961971"/>
              <a:gd name="connsiteX13" fmla="*/ 934262 w 1447399"/>
              <a:gd name="connsiteY13" fmla="*/ 0 h 961971"/>
              <a:gd name="connsiteX14" fmla="*/ 1190831 w 1447399"/>
              <a:gd name="connsiteY14" fmla="*/ 480986 h 961971"/>
              <a:gd name="connsiteX15" fmla="*/ 934262 w 1447399"/>
              <a:gd name="connsiteY15" fmla="*/ 961971 h 961971"/>
              <a:gd name="connsiteX16" fmla="*/ 1190831 w 1447399"/>
              <a:gd name="connsiteY16" fmla="*/ 961971 h 961971"/>
              <a:gd name="connsiteX17" fmla="*/ 1447399 w 1447399"/>
              <a:gd name="connsiteY17" fmla="*/ 480986 h 961971"/>
            </a:gdLst>
            <a:ahLst/>
            <a:cxnLst/>
            <a:rect l="l" t="t" r="r" b="b"/>
            <a:pathLst>
              <a:path w="1447399" h="961971">
                <a:moveTo>
                  <a:pt x="256569" y="0"/>
                </a:moveTo>
                <a:lnTo>
                  <a:pt x="0" y="0"/>
                </a:lnTo>
                <a:lnTo>
                  <a:pt x="256569" y="480986"/>
                </a:lnTo>
                <a:lnTo>
                  <a:pt x="0" y="961971"/>
                </a:lnTo>
                <a:lnTo>
                  <a:pt x="256569" y="961971"/>
                </a:lnTo>
                <a:lnTo>
                  <a:pt x="513137" y="480986"/>
                </a:lnTo>
                <a:close/>
                <a:moveTo>
                  <a:pt x="723700" y="0"/>
                </a:moveTo>
                <a:lnTo>
                  <a:pt x="467131" y="0"/>
                </a:lnTo>
                <a:lnTo>
                  <a:pt x="723700" y="480986"/>
                </a:lnTo>
                <a:lnTo>
                  <a:pt x="467131" y="961971"/>
                </a:lnTo>
                <a:lnTo>
                  <a:pt x="723700" y="961971"/>
                </a:lnTo>
                <a:lnTo>
                  <a:pt x="980268" y="480986"/>
                </a:lnTo>
                <a:close/>
                <a:moveTo>
                  <a:pt x="1190831" y="0"/>
                </a:moveTo>
                <a:lnTo>
                  <a:pt x="934262" y="0"/>
                </a:lnTo>
                <a:lnTo>
                  <a:pt x="1190831" y="480986"/>
                </a:lnTo>
                <a:lnTo>
                  <a:pt x="934262" y="961971"/>
                </a:lnTo>
                <a:lnTo>
                  <a:pt x="1190831" y="961971"/>
                </a:lnTo>
                <a:lnTo>
                  <a:pt x="1447399" y="480986"/>
                </a:lnTo>
                <a:close/>
              </a:path>
            </a:pathLst>
          </a:custGeom>
          <a:solidFill>
            <a:srgbClr val="0552EC">
              <a:lumMod val="40000"/>
              <a:lumOff val="60000"/>
              <a:alpha val="42000"/>
            </a:srgb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>
            <p:custDataLst>
              <p:tags r:id="rId4"/>
            </p:custDataLst>
          </p:nvPr>
        </p:nvSpPr>
        <p:spPr>
          <a:xfrm flipV="1">
            <a:off x="622716" y="2997157"/>
            <a:ext cx="4656844" cy="57400"/>
          </a:xfrm>
          <a:prstGeom prst="roundRect">
            <a:avLst>
              <a:gd name="adj" fmla="val 50000"/>
            </a:avLst>
          </a:prstGeom>
          <a:solidFill>
            <a:srgbClr val="0550E7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1" name="图片 20" descr="微信图片_202503131501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16585" y="5517515"/>
            <a:ext cx="933450" cy="931545"/>
          </a:xfrm>
          <a:prstGeom prst="rect">
            <a:avLst/>
          </a:prstGeom>
        </p:spPr>
      </p:pic>
      <p:sp>
        <p:nvSpPr>
          <p:cNvPr id="22" name="椭圆 21"/>
          <p:cNvSpPr/>
          <p:nvPr>
            <p:custDataLst>
              <p:tags r:id="rId7"/>
            </p:custDataLst>
          </p:nvPr>
        </p:nvSpPr>
        <p:spPr>
          <a:xfrm>
            <a:off x="9357995" y="5950585"/>
            <a:ext cx="502920" cy="502920"/>
          </a:xfrm>
          <a:prstGeom prst="ellipse">
            <a:avLst/>
          </a:prstGeom>
          <a:solidFill>
            <a:srgbClr val="0552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9437053" y="6029643"/>
            <a:ext cx="344805" cy="344805"/>
            <a:chOff x="4478" y="8576"/>
            <a:chExt cx="1020" cy="1020"/>
          </a:xfrm>
        </p:grpSpPr>
        <p:sp>
          <p:nvSpPr>
            <p:cNvPr id="24" name="椭圆 23"/>
            <p:cNvSpPr/>
            <p:nvPr>
              <p:custDataLst>
                <p:tags r:id="rId8"/>
              </p:custDataLst>
            </p:nvPr>
          </p:nvSpPr>
          <p:spPr>
            <a:xfrm rot="1800000">
              <a:off x="4478" y="8916"/>
              <a:ext cx="1021" cy="3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552EC"/>
                  </a:solidFill>
                </a14:hiddenFill>
              </a:ext>
            </a:extLst>
          </p:spPr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5" name="椭圆 24"/>
            <p:cNvSpPr/>
            <p:nvPr>
              <p:custDataLst>
                <p:tags r:id="rId9"/>
              </p:custDataLst>
            </p:nvPr>
          </p:nvSpPr>
          <p:spPr>
            <a:xfrm rot="19800000">
              <a:off x="4478" y="8916"/>
              <a:ext cx="1021" cy="3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552EC"/>
                  </a:solidFill>
                </a14:hiddenFill>
              </a:ext>
            </a:extLst>
          </p:spPr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6" name="椭圆 25"/>
            <p:cNvSpPr/>
            <p:nvPr>
              <p:custDataLst>
                <p:tags r:id="rId10"/>
              </p:custDataLst>
            </p:nvPr>
          </p:nvSpPr>
          <p:spPr>
            <a:xfrm rot="5400000">
              <a:off x="4478" y="8916"/>
              <a:ext cx="1021" cy="3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552EC"/>
                  </a:solidFill>
                </a14:hiddenFill>
              </a:ext>
            </a:extLst>
          </p:spPr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7" name="椭圆 26"/>
            <p:cNvSpPr/>
            <p:nvPr>
              <p:custDataLst>
                <p:tags r:id="rId11"/>
              </p:custDataLst>
            </p:nvPr>
          </p:nvSpPr>
          <p:spPr>
            <a:xfrm>
              <a:off x="4929" y="9029"/>
              <a:ext cx="119" cy="119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552EC"/>
                  </a:solidFill>
                </a14:hiddenFill>
              </a:ext>
            </a:extLst>
          </p:spPr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sp>
        <p:nvSpPr>
          <p:cNvPr id="28" name="圆角矩形 27"/>
          <p:cNvSpPr/>
          <p:nvPr>
            <p:custDataLst>
              <p:tags r:id="rId12"/>
            </p:custDataLst>
          </p:nvPr>
        </p:nvSpPr>
        <p:spPr>
          <a:xfrm>
            <a:off x="10078085" y="5990590"/>
            <a:ext cx="1517015" cy="462915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rgbClr val="0552EC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552EC"/>
                </a:solidFill>
              </a14:hiddenFill>
            </a:ext>
          </a:extLst>
        </p:spPr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29" name="文本框 28"/>
          <p:cNvSpPr txBox="1"/>
          <p:nvPr>
            <p:custDataLst>
              <p:tags r:id="rId13"/>
            </p:custDataLst>
          </p:nvPr>
        </p:nvSpPr>
        <p:spPr>
          <a:xfrm>
            <a:off x="10149840" y="6021070"/>
            <a:ext cx="1517015" cy="3219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rgbClr val="0550E7"/>
                </a:solidFill>
              </a:rPr>
              <a:t>Quantum AI</a:t>
            </a:r>
            <a:endParaRPr lang="zh-CN" altLang="en-US">
              <a:solidFill>
                <a:srgbClr val="0550E7"/>
              </a:solidFill>
            </a:endParaRPr>
          </a:p>
        </p:txBody>
      </p:sp>
      <p:sp>
        <p:nvSpPr>
          <p:cNvPr id="30" name="文本框 29"/>
          <p:cNvSpPr txBox="1"/>
          <p:nvPr>
            <p:custDataLst>
              <p:tags r:id="rId14"/>
            </p:custDataLst>
          </p:nvPr>
        </p:nvSpPr>
        <p:spPr>
          <a:xfrm>
            <a:off x="479425" y="3281045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专业领域检索新引擎</a:t>
            </a:r>
            <a:endParaRPr lang="zh-CN" altLang="en-US" sz="32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1" name="图片 30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263525" y="1118235"/>
            <a:ext cx="6896100" cy="16903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 txBox="1"/>
          <p:nvPr>
            <p:custDataLst>
              <p:tags r:id="rId1"/>
            </p:custDataLst>
          </p:nvPr>
        </p:nvSpPr>
        <p:spPr>
          <a:xfrm>
            <a:off x="516255" y="354965"/>
            <a:ext cx="1325880" cy="4679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0" tIns="0" rIns="0" bIns="0" rtlCol="0" anchor="ctr"/>
          <a:p>
            <a:pPr algn="l">
              <a:lnSpc>
                <a:spcPct val="110000"/>
              </a:lnSpc>
            </a:pPr>
            <a:r>
              <a:rPr kumimoji="1" lang="en-US" altLang="zh-CN" sz="4800" b="1" i="1">
                <a:ln w="12700">
                  <a:solidFill>
                    <a:srgbClr val="0550E7"/>
                  </a:solidFill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04 </a:t>
            </a:r>
            <a:endParaRPr kumimoji="1" lang="en-US" altLang="zh-CN" sz="4800" b="1" i="1">
              <a:ln w="12700">
                <a:solidFill>
                  <a:srgbClr val="0550E7"/>
                </a:solidFill>
              </a:ln>
              <a:solidFill>
                <a:srgbClr val="FFFFFF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0" name="标题 1"/>
          <p:cNvCxnSpPr>
            <a:stCxn id="22" idx="3"/>
          </p:cNvCxnSpPr>
          <p:nvPr>
            <p:custDataLst>
              <p:tags r:id="rId2"/>
            </p:custDataLst>
          </p:nvPr>
        </p:nvCxnSpPr>
        <p:spPr>
          <a:xfrm>
            <a:off x="1343405" y="996177"/>
            <a:ext cx="10332720" cy="9525"/>
          </a:xfrm>
          <a:prstGeom prst="line">
            <a:avLst/>
          </a:prstGeom>
          <a:noFill/>
          <a:ln w="9525" cap="sq">
            <a:solidFill>
              <a:srgbClr val="0552EC"/>
            </a:solidFill>
            <a:miter/>
          </a:ln>
        </p:spPr>
      </p:cxnSp>
      <p:pic>
        <p:nvPicPr>
          <p:cNvPr id="13" name="图片 12" descr="微信图片_2025031315012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993120" y="260350"/>
            <a:ext cx="577850" cy="576580"/>
          </a:xfrm>
          <a:prstGeom prst="rect">
            <a:avLst/>
          </a:prstGeom>
        </p:spPr>
      </p:pic>
      <p:sp>
        <p:nvSpPr>
          <p:cNvPr id="21" name="标题 1"/>
          <p:cNvSpPr txBox="1"/>
          <p:nvPr>
            <p:custDataLst>
              <p:tags r:id="rId5"/>
            </p:custDataLst>
          </p:nvPr>
        </p:nvSpPr>
        <p:spPr>
          <a:xfrm>
            <a:off x="1415415" y="415925"/>
            <a:ext cx="2348865" cy="4679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noAutofit/>
          </a:bodyPr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kumimoji="1" lang="zh-CN" altLang="en-US" sz="3600" b="1">
                <a:solidFill>
                  <a:srgbClr val="0552E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技术</a:t>
            </a:r>
            <a:r>
              <a:rPr kumimoji="1" lang="zh-CN" altLang="en-US" sz="3600" b="1">
                <a:solidFill>
                  <a:srgbClr val="0552E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路线</a:t>
            </a:r>
            <a:endParaRPr kumimoji="1" lang="zh-CN" altLang="en-US" sz="3600" b="1">
              <a:solidFill>
                <a:srgbClr val="0552EC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2" name="矩形 21"/>
          <p:cNvSpPr/>
          <p:nvPr>
            <p:custDataLst>
              <p:tags r:id="rId6"/>
            </p:custDataLst>
          </p:nvPr>
        </p:nvSpPr>
        <p:spPr>
          <a:xfrm>
            <a:off x="516255" y="958215"/>
            <a:ext cx="827405" cy="76200"/>
          </a:xfrm>
          <a:prstGeom prst="rect">
            <a:avLst/>
          </a:prstGeom>
          <a:solidFill>
            <a:srgbClr val="0552EC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41" name="文本框 40"/>
          <p:cNvSpPr txBox="1"/>
          <p:nvPr>
            <p:custDataLst>
              <p:tags r:id="rId7"/>
            </p:custDataLst>
          </p:nvPr>
        </p:nvSpPr>
        <p:spPr>
          <a:xfrm>
            <a:off x="3143885" y="456883"/>
            <a:ext cx="5080000" cy="534035"/>
          </a:xfrm>
          <a:prstGeom prst="rect">
            <a:avLst/>
          </a:prstGeom>
        </p:spPr>
        <p:txBody>
          <a:bodyPr>
            <a:spAutoFit/>
          </a:bodyPr>
          <a:p>
            <a:pPr algn="l">
              <a:lnSpc>
                <a:spcPct val="120000"/>
              </a:lnSpc>
            </a:pPr>
            <a:endParaRPr kumimoji="1" lang="en-US" altLang="zh-CN" sz="2400" b="1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8"/>
            </p:custDataLst>
          </p:nvPr>
        </p:nvSpPr>
        <p:spPr>
          <a:xfrm>
            <a:off x="516255" y="1628140"/>
            <a:ext cx="1047623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>
              <a:lnSpc>
                <a:spcPct val="150000"/>
              </a:lnSpc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sym typeface="等线" panose="02010600030101010101" charset="-122"/>
              </a:rPr>
              <a:t>难点：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DeepSeek R1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为纯文本模型，难以处理图、表、公式等多模态数据中的专业信息。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2" name="标题 1"/>
          <p:cNvSpPr txBox="1"/>
          <p:nvPr>
            <p:custDataLst>
              <p:tags r:id="rId9"/>
            </p:custDataLst>
          </p:nvPr>
        </p:nvSpPr>
        <p:spPr>
          <a:xfrm>
            <a:off x="516255" y="2676525"/>
            <a:ext cx="11159490" cy="706755"/>
          </a:xfrm>
          <a:prstGeom prst="roundRect">
            <a:avLst>
              <a:gd name="adj" fmla="val 21250"/>
            </a:avLst>
          </a:prstGeom>
          <a:solidFill>
            <a:srgbClr val="E29700">
              <a:lumMod val="20000"/>
              <a:lumOff val="80000"/>
            </a:srgbClr>
          </a:solidFill>
          <a:ln w="19050" cap="sq" cmpd="sng">
            <a:noFill/>
            <a:prstDash val="solid"/>
            <a:miter lim="800000"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3" name="文本框 42"/>
          <p:cNvSpPr txBox="1"/>
          <p:nvPr>
            <p:custDataLst>
              <p:tags r:id="rId10"/>
            </p:custDataLst>
          </p:nvPr>
        </p:nvSpPr>
        <p:spPr>
          <a:xfrm>
            <a:off x="695325" y="2684145"/>
            <a:ext cx="10775950" cy="8934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just">
              <a:lnSpc>
                <a:spcPct val="150000"/>
              </a:lnSpc>
              <a:buFont typeface="Wingdings" panose="05000000000000000000" charset="0"/>
              <a:buNone/>
            </a:pPr>
            <a:r>
              <a:rPr kumimoji="1" lang="en-US" altLang="zh-CN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深度学习OCR</a:t>
            </a:r>
            <a:r>
              <a:rPr kumimoji="1" lang="zh-CN" altLang="en-US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技术</a:t>
            </a:r>
            <a:r>
              <a:rPr kumimoji="1" lang="zh-CN" altLang="en-US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：</a:t>
            </a:r>
            <a:r>
              <a:rPr kumimoji="1" lang="en-US" altLang="zh-CN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OCR</a:t>
            </a:r>
            <a:r>
              <a:rPr kumimoji="1" lang="zh-CN" altLang="en-US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可将图像中的文本转为机器可读数据，但在识别复杂公式和图表时易出错。</a:t>
            </a:r>
            <a:endParaRPr kumimoji="1" lang="zh-CN" altLang="en-US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等线" panose="02010600030101010101" charset="-122"/>
            </a:endParaRPr>
          </a:p>
          <a:p>
            <a:pPr algn="just"/>
            <a:endParaRPr kumimoji="1" lang="en-US" altLang="zh-CN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just"/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11"/>
            </p:custDataLst>
          </p:nvPr>
        </p:nvSpPr>
        <p:spPr>
          <a:xfrm>
            <a:off x="516255" y="44081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sym typeface="等线" panose="02010600030101010101" charset="-122"/>
              </a:rPr>
              <a:t>解决方法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等线" panose="02010600030101010101" charset="-122"/>
              </a:rPr>
              <a:t>：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等线" panose="02010600030101010101" charset="-122"/>
            </a:endParaRPr>
          </a:p>
        </p:txBody>
      </p:sp>
      <p:sp>
        <p:nvSpPr>
          <p:cNvPr id="8" name="标题 1"/>
          <p:cNvSpPr txBox="1"/>
          <p:nvPr>
            <p:custDataLst>
              <p:tags r:id="rId12"/>
            </p:custDataLst>
          </p:nvPr>
        </p:nvSpPr>
        <p:spPr>
          <a:xfrm>
            <a:off x="516255" y="3521075"/>
            <a:ext cx="11159490" cy="689610"/>
          </a:xfrm>
          <a:prstGeom prst="roundRect">
            <a:avLst>
              <a:gd name="adj" fmla="val 21250"/>
            </a:avLst>
          </a:prstGeom>
          <a:solidFill>
            <a:srgbClr val="E29700">
              <a:lumMod val="20000"/>
              <a:lumOff val="80000"/>
            </a:srgbClr>
          </a:solidFill>
          <a:ln w="19050" cap="sq" cmpd="sng">
            <a:noFill/>
            <a:prstDash val="solid"/>
            <a:miter lim="800000"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文本框 8"/>
          <p:cNvSpPr txBox="1"/>
          <p:nvPr>
            <p:custDataLst>
              <p:tags r:id="rId13"/>
            </p:custDataLst>
          </p:nvPr>
        </p:nvSpPr>
        <p:spPr>
          <a:xfrm>
            <a:off x="695325" y="3528695"/>
            <a:ext cx="10775950" cy="8934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just">
              <a:lnSpc>
                <a:spcPct val="150000"/>
              </a:lnSpc>
              <a:buFont typeface="Wingdings" panose="05000000000000000000" charset="0"/>
              <a:buNone/>
            </a:pPr>
            <a:r>
              <a:rPr kumimoji="1" lang="en-US" altLang="zh-CN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多模态模型</a:t>
            </a:r>
            <a:r>
              <a:rPr kumimoji="1" lang="zh-CN" altLang="en-US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：</a:t>
            </a:r>
            <a:r>
              <a:rPr kumimoji="1">
                <a:ln w="12700">
                  <a:noFill/>
                </a:ln>
                <a:solidFill>
                  <a:srgbClr val="0552E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多模态模型不具备深度思考的推理能力</a:t>
            </a:r>
            <a:r>
              <a:rPr kumimoji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，导致图文并茂的输出效果不佳。</a:t>
            </a:r>
            <a:endParaRPr kumimoji="1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/>
            <a:endParaRPr kumimoji="1" lang="en-US" altLang="zh-CN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just"/>
            <a:endParaRPr lang="zh-CN" altLang="en-US"/>
          </a:p>
        </p:txBody>
      </p:sp>
      <p:sp>
        <p:nvSpPr>
          <p:cNvPr id="11" name="标题 1"/>
          <p:cNvSpPr txBox="1"/>
          <p:nvPr>
            <p:custDataLst>
              <p:tags r:id="rId14"/>
            </p:custDataLst>
          </p:nvPr>
        </p:nvSpPr>
        <p:spPr>
          <a:xfrm>
            <a:off x="516255" y="4776470"/>
            <a:ext cx="11159490" cy="1037590"/>
          </a:xfrm>
          <a:prstGeom prst="roundRect">
            <a:avLst>
              <a:gd name="adj" fmla="val 21250"/>
            </a:avLst>
          </a:prstGeom>
          <a:solidFill>
            <a:srgbClr val="D5EFFF"/>
          </a:solidFill>
          <a:ln w="19050" cap="sq" cmpd="sng">
            <a:noFill/>
            <a:prstDash val="solid"/>
            <a:miter lim="800000"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文本框 11"/>
          <p:cNvSpPr txBox="1"/>
          <p:nvPr>
            <p:custDataLst>
              <p:tags r:id="rId15"/>
            </p:custDataLst>
          </p:nvPr>
        </p:nvSpPr>
        <p:spPr>
          <a:xfrm>
            <a:off x="695325" y="4801235"/>
            <a:ext cx="10876280" cy="8477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kumimoji="1" lang="zh-CN" altLang="en-US" b="1">
                <a:ln w="12700">
                  <a:noFill/>
                </a:ln>
                <a:solidFill>
                  <a:srgbClr val="0552E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多模态</a:t>
            </a:r>
            <a:r>
              <a:rPr kumimoji="1" lang="en-US" altLang="zh-CN" b="1">
                <a:ln w="12700">
                  <a:noFill/>
                </a:ln>
                <a:solidFill>
                  <a:srgbClr val="0552E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+DeepSeek-R1</a:t>
            </a:r>
            <a:r>
              <a:rPr kumimoji="1" lang="zh-CN" altLang="en-US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kumimoji="1" lang="zh-CN" altLang="en-US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结合多模态模型的解析能力和</a:t>
            </a:r>
            <a:r>
              <a:rPr kumimoji="1" lang="en-US" altLang="zh-CN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DeepSeek R1</a:t>
            </a:r>
            <a:r>
              <a:rPr kumimoji="1" lang="zh-CN" altLang="en-US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的强大推理能力，</a:t>
            </a:r>
            <a:r>
              <a:rPr kumimoji="1" lang="zh-CN" altLang="en-US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实现图文信息的精准理解与查询应答。</a:t>
            </a:r>
            <a:endParaRPr kumimoji="1" lang="zh-CN" altLang="en-US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kumimoji="1" lang="en-US" altLang="zh-CN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endParaRPr lang="zh-CN" altLang="en-US" b="1"/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rcRect/>
          <a:stretch>
            <a:fillRect/>
          </a:stretch>
        </p:blipFill>
        <p:spPr>
          <a:xfrm>
            <a:off x="11208385" y="3034030"/>
            <a:ext cx="565150" cy="55372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rcRect/>
          <a:stretch>
            <a:fillRect/>
          </a:stretch>
        </p:blipFill>
        <p:spPr>
          <a:xfrm>
            <a:off x="11136630" y="5145405"/>
            <a:ext cx="684530" cy="5715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17"/>
          <a:srcRect/>
          <a:stretch>
            <a:fillRect/>
          </a:stretch>
        </p:blipFill>
        <p:spPr>
          <a:xfrm>
            <a:off x="11208385" y="3888105"/>
            <a:ext cx="565150" cy="55372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21"/>
            </p:custDataLst>
          </p:nvPr>
        </p:nvSpPr>
        <p:spPr>
          <a:xfrm>
            <a:off x="516255" y="23380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sym typeface="等线" panose="02010600030101010101" charset="-122"/>
              </a:rPr>
              <a:t>传统方法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等线" panose="02010600030101010101" charset="-122"/>
              </a:rPr>
              <a:t>：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等线" panose="0201060003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6255" y="1101090"/>
            <a:ext cx="190055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en-US" altLang="zh-CN" sz="240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Source Han Sans CN Bold" panose="020B0800000000000000" charset="-122"/>
                <a:sym typeface="+mn-ea"/>
              </a:rPr>
              <a:t>多模态输入</a:t>
            </a:r>
            <a:endParaRPr kumimoji="1" lang="en-US" altLang="zh-CN" sz="2400" b="1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Source Han Sans CN Bold" panose="020B0800000000000000" charset="-122"/>
              <a:sym typeface="+mn-ea"/>
            </a:endParaRPr>
          </a:p>
        </p:txBody>
      </p:sp>
      <p:sp>
        <p:nvSpPr>
          <p:cNvPr id="4" name="标题 1"/>
          <p:cNvSpPr txBox="1"/>
          <p:nvPr>
            <p:custDataLst>
              <p:tags r:id="rId22"/>
            </p:custDataLst>
          </p:nvPr>
        </p:nvSpPr>
        <p:spPr>
          <a:xfrm>
            <a:off x="0" y="6762749"/>
            <a:ext cx="12192000" cy="88901"/>
          </a:xfrm>
          <a:prstGeom prst="rect">
            <a:avLst/>
          </a:prstGeom>
          <a:solidFill>
            <a:srgbClr val="0552EC"/>
          </a:solidFill>
          <a:ln w="12700" cap="sq">
            <a:noFill/>
            <a:miter/>
          </a:ln>
          <a:effectLst>
            <a:outerShdw blurRad="317500" algn="ctr" rotWithShape="0">
              <a:srgbClr val="0552EC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标题 1"/>
          <p:cNvSpPr txBox="1"/>
          <p:nvPr>
            <p:custDataLst>
              <p:tags r:id="rId1"/>
            </p:custDataLst>
          </p:nvPr>
        </p:nvSpPr>
        <p:spPr>
          <a:xfrm>
            <a:off x="516255" y="354965"/>
            <a:ext cx="1325880" cy="4679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0" tIns="0" rIns="0" bIns="0" rtlCol="0" anchor="ctr"/>
          <a:p>
            <a:pPr algn="l">
              <a:lnSpc>
                <a:spcPct val="110000"/>
              </a:lnSpc>
            </a:pPr>
            <a:r>
              <a:rPr kumimoji="1" lang="en-US" altLang="zh-CN" sz="4800" b="1" i="1">
                <a:ln w="12700">
                  <a:solidFill>
                    <a:srgbClr val="0550E7"/>
                  </a:solidFill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04 </a:t>
            </a:r>
            <a:endParaRPr kumimoji="1" lang="en-US" altLang="zh-CN" sz="4800" b="1" i="1">
              <a:ln w="12700">
                <a:solidFill>
                  <a:srgbClr val="0550E7"/>
                </a:solidFill>
              </a:ln>
              <a:solidFill>
                <a:srgbClr val="FFFFFF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31" name="标题 1"/>
          <p:cNvCxnSpPr/>
          <p:nvPr>
            <p:custDataLst>
              <p:tags r:id="rId2"/>
            </p:custDataLst>
          </p:nvPr>
        </p:nvCxnSpPr>
        <p:spPr>
          <a:xfrm>
            <a:off x="1343405" y="996177"/>
            <a:ext cx="10332720" cy="9525"/>
          </a:xfrm>
          <a:prstGeom prst="line">
            <a:avLst/>
          </a:prstGeom>
          <a:noFill/>
          <a:ln w="9525" cap="sq">
            <a:solidFill>
              <a:srgbClr val="0552EC"/>
            </a:solidFill>
            <a:miter/>
          </a:ln>
        </p:spPr>
      </p:cxnSp>
      <p:pic>
        <p:nvPicPr>
          <p:cNvPr id="33" name="图片 32" descr="微信图片_2025031315012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993120" y="260350"/>
            <a:ext cx="577850" cy="576580"/>
          </a:xfrm>
          <a:prstGeom prst="rect">
            <a:avLst/>
          </a:prstGeom>
        </p:spPr>
      </p:pic>
      <p:sp>
        <p:nvSpPr>
          <p:cNvPr id="37" name="标题 1"/>
          <p:cNvSpPr txBox="1"/>
          <p:nvPr>
            <p:custDataLst>
              <p:tags r:id="rId5"/>
            </p:custDataLst>
          </p:nvPr>
        </p:nvSpPr>
        <p:spPr>
          <a:xfrm>
            <a:off x="1415415" y="415925"/>
            <a:ext cx="2348865" cy="4679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noAutofit/>
          </a:bodyPr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kumimoji="1" lang="zh-CN" altLang="en-US" sz="3600" b="1">
                <a:solidFill>
                  <a:srgbClr val="0552E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技术路线</a:t>
            </a:r>
            <a:endParaRPr kumimoji="1" lang="zh-CN" altLang="en-US" sz="3600" b="1">
              <a:solidFill>
                <a:srgbClr val="0552EC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9" name="矩形 38"/>
          <p:cNvSpPr/>
          <p:nvPr>
            <p:custDataLst>
              <p:tags r:id="rId6"/>
            </p:custDataLst>
          </p:nvPr>
        </p:nvSpPr>
        <p:spPr>
          <a:xfrm>
            <a:off x="516255" y="958215"/>
            <a:ext cx="827405" cy="76200"/>
          </a:xfrm>
          <a:prstGeom prst="rect">
            <a:avLst/>
          </a:prstGeom>
          <a:solidFill>
            <a:srgbClr val="0552EC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483870" y="1490980"/>
            <a:ext cx="11259820" cy="1785620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p>
            <a:pPr indent="0" algn="just" fontAlgn="auto">
              <a:lnSpc>
                <a:spcPct val="150000"/>
              </a:lnSpc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sym typeface="等线" panose="02010600030101010101" charset="-122"/>
              </a:rPr>
              <a:t>难点：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sym typeface="等线" panose="02010600030101010101" charset="-122"/>
              </a:rPr>
              <a:t>1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sym typeface="等线" panose="02010600030101010101" charset="-122"/>
              </a:rPr>
              <a:t>、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不同模态的数据格式、特征分布和语义表达存在差异，难以有效进行融合。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just" fontAlgn="auto">
              <a:lnSpc>
                <a:spcPct val="15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高质量数据标注能精准引导模型学习模态关联，而低质量标注则易引入混淆，影响融合效果。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just" fontAlgn="auto">
              <a:lnSpc>
                <a:spcPct val="150000"/>
              </a:lnSpc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3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难以确保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模型生成的图表与对应的文本内容保持准确匹配。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7830" y="1089025"/>
            <a:ext cx="17970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zh-CN" altLang="en-US" sz="24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Source Han Sans CN Bold" panose="020B0800000000000000" charset="-122"/>
                <a:sym typeface="等线" panose="02010600030101010101" charset="-122"/>
              </a:rPr>
              <a:t>多模态输出</a:t>
            </a:r>
            <a:endParaRPr kumimoji="1" lang="zh-CN" altLang="en-US" sz="2400" b="1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Source Han Sans CN Bold" panose="020B0800000000000000" charset="-122"/>
              <a:sym typeface="等线" panose="02010600030101010101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427355" y="48018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sym typeface="等线" panose="02010600030101010101" charset="-122"/>
              </a:rPr>
              <a:t>解决方法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等线" panose="02010600030101010101" charset="-122"/>
              </a:rPr>
              <a:t>：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等线" panose="02010600030101010101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338455" y="5170170"/>
            <a:ext cx="11304905" cy="1037590"/>
            <a:chOff x="673" y="8142"/>
            <a:chExt cx="17803" cy="1634"/>
          </a:xfrm>
        </p:grpSpPr>
        <p:sp>
          <p:nvSpPr>
            <p:cNvPr id="23" name="标题 1"/>
            <p:cNvSpPr txBox="1"/>
            <p:nvPr>
              <p:custDataLst>
                <p:tags r:id="rId9"/>
              </p:custDataLst>
            </p:nvPr>
          </p:nvSpPr>
          <p:spPr>
            <a:xfrm>
              <a:off x="673" y="8142"/>
              <a:ext cx="17574" cy="1634"/>
            </a:xfrm>
            <a:prstGeom prst="roundRect">
              <a:avLst>
                <a:gd name="adj" fmla="val 21250"/>
              </a:avLst>
            </a:prstGeom>
            <a:solidFill>
              <a:srgbClr val="D5EFFF"/>
            </a:solidFill>
            <a:ln w="19050" cap="sq" cmpd="sng">
              <a:noFill/>
              <a:prstDash val="solid"/>
              <a:miter lim="800000"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9" name="文本框 28"/>
            <p:cNvSpPr txBox="1"/>
            <p:nvPr>
              <p:custDataLst>
                <p:tags r:id="rId10"/>
              </p:custDataLst>
            </p:nvPr>
          </p:nvSpPr>
          <p:spPr>
            <a:xfrm>
              <a:off x="955" y="8181"/>
              <a:ext cx="17128" cy="133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indent="0">
                <a:lnSpc>
                  <a:spcPct val="150000"/>
                </a:lnSpc>
                <a:buFont typeface="Wingdings" panose="05000000000000000000" charset="0"/>
                <a:buNone/>
              </a:pPr>
              <a:r>
                <a:rPr kumimoji="1" lang="zh-CN" altLang="en-US" b="1">
                  <a:ln w="12700">
                    <a:noFill/>
                  </a:ln>
                  <a:solidFill>
                    <a:schemeClr val="tx1">
                      <a:alpha val="10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多模态数据智能标签化存储</a:t>
              </a:r>
              <a:r>
                <a:rPr kumimoji="1" lang="zh-CN" altLang="en-US" b="1">
                  <a:ln w="12700">
                    <a:noFill/>
                  </a:ln>
                  <a:solidFill>
                    <a:srgbClr val="40404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：</a:t>
              </a:r>
              <a:r>
                <a:rPr kumimoji="1" lang="zh-CN" altLang="en-US">
                  <a:ln w="12700">
                    <a:noFill/>
                  </a:ln>
                  <a:solidFill>
                    <a:schemeClr val="tx1">
                      <a:alpha val="100000"/>
                    </a:schemeClr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</a:rPr>
                <a:t>基于大模型的多模态理解，智能解析并标签化存储文献中的图片、公式、表格等多模态数据，实现跨模态</a:t>
              </a:r>
              <a:r>
                <a:rPr kumimoji="1" lang="zh-CN" altLang="en-US">
                  <a:ln w="12700">
                    <a:noFill/>
                  </a:ln>
                  <a:solidFill>
                    <a:schemeClr val="tx1">
                      <a:alpha val="100000"/>
                    </a:schemeClr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</a:rPr>
                <a:t>数据检索。</a:t>
              </a:r>
              <a:endParaRPr kumimoji="1" lang="zh-CN" altLang="en-US">
                <a:ln w="12700">
                  <a:noFill/>
                </a:ln>
                <a:solidFill>
                  <a:schemeClr val="tx1">
                    <a:alpha val="100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endParaRPr>
            </a:p>
            <a:p>
              <a:endParaRPr kumimoji="1" lang="zh-CN" altLang="en-US" b="1">
                <a:ln w="12700">
                  <a:noFill/>
                </a:ln>
                <a:solidFill>
                  <a:schemeClr val="tx1">
                    <a:alpha val="100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endParaRPr>
            </a:p>
          </p:txBody>
        </p:sp>
        <p:pic>
          <p:nvPicPr>
            <p:cNvPr id="34" name="图片 33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rcRect/>
            <a:stretch>
              <a:fillRect/>
            </a:stretch>
          </p:blipFill>
          <p:spPr>
            <a:xfrm>
              <a:off x="17398" y="8723"/>
              <a:ext cx="1078" cy="900"/>
            </a:xfrm>
            <a:prstGeom prst="rect">
              <a:avLst/>
            </a:prstGeom>
          </p:spPr>
        </p:pic>
      </p:grpSp>
      <p:grpSp>
        <p:nvGrpSpPr>
          <p:cNvPr id="38" name="组合 37"/>
          <p:cNvGrpSpPr/>
          <p:nvPr/>
        </p:nvGrpSpPr>
        <p:grpSpPr>
          <a:xfrm>
            <a:off x="417830" y="2830830"/>
            <a:ext cx="11185525" cy="1773555"/>
            <a:chOff x="673" y="4302"/>
            <a:chExt cx="17615" cy="2793"/>
          </a:xfrm>
        </p:grpSpPr>
        <p:sp>
          <p:nvSpPr>
            <p:cNvPr id="42" name="标题 1"/>
            <p:cNvSpPr txBox="1"/>
            <p:nvPr>
              <p:custDataLst>
                <p:tags r:id="rId13"/>
              </p:custDataLst>
            </p:nvPr>
          </p:nvSpPr>
          <p:spPr>
            <a:xfrm>
              <a:off x="673" y="4835"/>
              <a:ext cx="17574" cy="903"/>
            </a:xfrm>
            <a:prstGeom prst="roundRect">
              <a:avLst>
                <a:gd name="adj" fmla="val 21250"/>
              </a:avLst>
            </a:prstGeom>
            <a:solidFill>
              <a:srgbClr val="E29700">
                <a:lumMod val="20000"/>
                <a:lumOff val="80000"/>
              </a:srgbClr>
            </a:solidFill>
            <a:ln w="19050" cap="sq" cmpd="sng">
              <a:noFill/>
              <a:prstDash val="solid"/>
              <a:miter lim="800000"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3" name="文本框 42"/>
            <p:cNvSpPr txBox="1"/>
            <p:nvPr>
              <p:custDataLst>
                <p:tags r:id="rId14"/>
              </p:custDataLst>
            </p:nvPr>
          </p:nvSpPr>
          <p:spPr>
            <a:xfrm>
              <a:off x="955" y="4847"/>
              <a:ext cx="16970" cy="9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indent="0" algn="just">
                <a:lnSpc>
                  <a:spcPct val="150000"/>
                </a:lnSpc>
                <a:buFont typeface="Wingdings" panose="05000000000000000000" charset="0"/>
                <a:buNone/>
              </a:pPr>
              <a:r>
                <a:rPr kumimoji="1" lang="zh-CN" altLang="en-US" b="1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传统图片索引库</a:t>
              </a:r>
              <a:r>
                <a:rPr kumimoji="1" lang="zh-CN" altLang="en-US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：</a:t>
              </a:r>
              <a:r>
                <a:rPr kumimoji="1" lang="zh-CN" altLang="en-US">
                  <a:ln w="12700">
                    <a:noFill/>
                  </a:ln>
                  <a:solidFill>
                    <a:schemeClr val="tx1">
                      <a:alpha val="10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依赖人工标注，成本高、难扩展。</a:t>
              </a:r>
              <a:endParaRPr kumimoji="1" lang="zh-CN" altLang="en-US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endParaRPr>
            </a:p>
            <a:p>
              <a:pPr algn="just"/>
              <a:endParaRPr kumimoji="1" lang="en-US" altLang="zh-CN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endParaRPr>
            </a:p>
            <a:p>
              <a:pPr algn="just"/>
              <a:endParaRPr lang="zh-CN" altLang="en-US"/>
            </a:p>
          </p:txBody>
        </p:sp>
        <p:sp>
          <p:nvSpPr>
            <p:cNvPr id="6" name="标题 1"/>
            <p:cNvSpPr txBox="1"/>
            <p:nvPr>
              <p:custDataLst>
                <p:tags r:id="rId15"/>
              </p:custDataLst>
            </p:nvPr>
          </p:nvSpPr>
          <p:spPr>
            <a:xfrm>
              <a:off x="673" y="6165"/>
              <a:ext cx="17574" cy="931"/>
            </a:xfrm>
            <a:prstGeom prst="roundRect">
              <a:avLst>
                <a:gd name="adj" fmla="val 21250"/>
              </a:avLst>
            </a:prstGeom>
            <a:solidFill>
              <a:srgbClr val="E29700">
                <a:lumMod val="20000"/>
                <a:lumOff val="80000"/>
              </a:srgbClr>
            </a:solidFill>
            <a:ln w="19050" cap="sq" cmpd="sng">
              <a:noFill/>
              <a:prstDash val="solid"/>
              <a:miter lim="800000"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0" name="文本框 19"/>
            <p:cNvSpPr txBox="1"/>
            <p:nvPr>
              <p:custDataLst>
                <p:tags r:id="rId16"/>
              </p:custDataLst>
            </p:nvPr>
          </p:nvSpPr>
          <p:spPr>
            <a:xfrm>
              <a:off x="955" y="6177"/>
              <a:ext cx="16970" cy="9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indent="0" algn="just">
                <a:lnSpc>
                  <a:spcPct val="150000"/>
                </a:lnSpc>
                <a:buFont typeface="Wingdings" panose="05000000000000000000" charset="0"/>
                <a:buNone/>
              </a:pPr>
              <a:r>
                <a:rPr kumimoji="1" lang="en-US" altLang="zh-CN" b="1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OCR</a:t>
              </a:r>
              <a:r>
                <a:rPr kumimoji="1" lang="zh-CN" altLang="en-US" b="1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增强索引库</a:t>
              </a:r>
              <a:r>
                <a:rPr kumimoji="1" lang="zh-CN" altLang="en-US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：</a:t>
              </a:r>
              <a:r>
                <a:rPr kumimoji="1" lang="zh-CN" altLang="en-US">
                  <a:ln w="12700">
                    <a:noFill/>
                  </a:ln>
                  <a:solidFill>
                    <a:schemeClr val="tx1">
                      <a:alpha val="10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识别精度有限，需人工二次修正。</a:t>
              </a:r>
              <a:endParaRPr kumimoji="1" lang="zh-CN" altLang="en-US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algn="just"/>
              <a:endParaRPr kumimoji="1" lang="en-US" altLang="zh-CN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endParaRPr>
            </a:p>
            <a:p>
              <a:pPr algn="just"/>
              <a:endParaRPr lang="zh-CN" altLang="en-US"/>
            </a:p>
          </p:txBody>
        </p:sp>
        <p:pic>
          <p:nvPicPr>
            <p:cNvPr id="32" name="图片 31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18"/>
            <a:srcRect/>
            <a:stretch>
              <a:fillRect/>
            </a:stretch>
          </p:blipFill>
          <p:spPr>
            <a:xfrm>
              <a:off x="17398" y="4878"/>
              <a:ext cx="890" cy="872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18"/>
            <a:srcRect/>
            <a:stretch>
              <a:fillRect/>
            </a:stretch>
          </p:blipFill>
          <p:spPr>
            <a:xfrm>
              <a:off x="17398" y="6163"/>
              <a:ext cx="890" cy="872"/>
            </a:xfrm>
            <a:prstGeom prst="rect">
              <a:avLst/>
            </a:prstGeom>
          </p:spPr>
        </p:pic>
        <p:sp>
          <p:nvSpPr>
            <p:cNvPr id="36" name="文本框 35"/>
            <p:cNvSpPr txBox="1"/>
            <p:nvPr>
              <p:custDataLst>
                <p:tags r:id="rId20"/>
              </p:custDataLst>
            </p:nvPr>
          </p:nvSpPr>
          <p:spPr>
            <a:xfrm>
              <a:off x="673" y="4302"/>
              <a:ext cx="640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/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  <a:sym typeface="等线" panose="02010600030101010101" charset="-122"/>
                </a:rPr>
                <a:t>传统方法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  <a:sym typeface="等线" panose="02010600030101010101" charset="-122"/>
                </a:rPr>
                <a:t>：</a:t>
              </a:r>
              <a:endParaRPr lang="zh-CN" altLang="en-US">
                <a:latin typeface="微软雅黑" panose="020B0503020204020204" charset="-122"/>
                <a:ea typeface="微软雅黑" panose="020B0503020204020204" charset="-122"/>
                <a:sym typeface="等线" panose="02010600030101010101" charset="-122"/>
              </a:endParaRPr>
            </a:p>
          </p:txBody>
        </p:sp>
      </p:grpSp>
      <p:sp>
        <p:nvSpPr>
          <p:cNvPr id="41" name="标题 1"/>
          <p:cNvSpPr txBox="1"/>
          <p:nvPr>
            <p:custDataLst>
              <p:tags r:id="rId21"/>
            </p:custDataLst>
          </p:nvPr>
        </p:nvSpPr>
        <p:spPr>
          <a:xfrm>
            <a:off x="0" y="6762749"/>
            <a:ext cx="12192000" cy="88901"/>
          </a:xfrm>
          <a:prstGeom prst="rect">
            <a:avLst/>
          </a:prstGeom>
          <a:solidFill>
            <a:srgbClr val="0552EC"/>
          </a:solidFill>
          <a:ln w="12700" cap="sq">
            <a:noFill/>
            <a:miter/>
          </a:ln>
          <a:effectLst>
            <a:outerShdw blurRad="317500" algn="ctr" rotWithShape="0">
              <a:srgbClr val="0552EC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0" y="6762749"/>
            <a:ext cx="12192000" cy="88901"/>
          </a:xfrm>
          <a:prstGeom prst="rect">
            <a:avLst/>
          </a:prstGeom>
          <a:solidFill>
            <a:srgbClr val="0552EC"/>
          </a:solidFill>
          <a:ln w="12700" cap="sq">
            <a:noFill/>
            <a:miter/>
          </a:ln>
          <a:effectLst>
            <a:outerShdw blurRad="317500" algn="ctr" rotWithShape="0">
              <a:srgbClr val="0552EC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>
            <p:custDataLst>
              <p:tags r:id="rId2"/>
            </p:custDataLst>
          </p:nvPr>
        </p:nvSpPr>
        <p:spPr>
          <a:xfrm>
            <a:off x="516255" y="354965"/>
            <a:ext cx="1325880" cy="4679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0" tIns="0" rIns="0" bIns="0" rtlCol="0" anchor="ctr"/>
          <a:p>
            <a:pPr algn="l">
              <a:lnSpc>
                <a:spcPct val="110000"/>
              </a:lnSpc>
            </a:pPr>
            <a:r>
              <a:rPr kumimoji="1" lang="en-US" altLang="zh-CN" sz="4800" b="1" i="1">
                <a:ln w="12700">
                  <a:solidFill>
                    <a:srgbClr val="0550E7"/>
                  </a:solidFill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04</a:t>
            </a:r>
            <a:endParaRPr kumimoji="1" lang="en-US" altLang="zh-CN" sz="4800" b="1" i="1">
              <a:ln w="12700">
                <a:solidFill>
                  <a:srgbClr val="0550E7"/>
                </a:solidFill>
              </a:ln>
              <a:solidFill>
                <a:srgbClr val="FFFFFF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31" name="标题 1"/>
          <p:cNvCxnSpPr>
            <a:stCxn id="39" idx="3"/>
          </p:cNvCxnSpPr>
          <p:nvPr>
            <p:custDataLst>
              <p:tags r:id="rId3"/>
            </p:custDataLst>
          </p:nvPr>
        </p:nvCxnSpPr>
        <p:spPr>
          <a:xfrm>
            <a:off x="1343405" y="996177"/>
            <a:ext cx="10332720" cy="9525"/>
          </a:xfrm>
          <a:prstGeom prst="line">
            <a:avLst/>
          </a:prstGeom>
          <a:noFill/>
          <a:ln w="9525" cap="sq">
            <a:solidFill>
              <a:srgbClr val="0552EC"/>
            </a:solidFill>
            <a:miter/>
          </a:ln>
        </p:spPr>
      </p:cxnSp>
      <p:pic>
        <p:nvPicPr>
          <p:cNvPr id="33" name="图片 32" descr="微信图片_202503131501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993120" y="260350"/>
            <a:ext cx="577850" cy="576580"/>
          </a:xfrm>
          <a:prstGeom prst="rect">
            <a:avLst/>
          </a:prstGeom>
        </p:spPr>
      </p:pic>
      <p:sp>
        <p:nvSpPr>
          <p:cNvPr id="37" name="标题 1"/>
          <p:cNvSpPr txBox="1"/>
          <p:nvPr>
            <p:custDataLst>
              <p:tags r:id="rId6"/>
            </p:custDataLst>
          </p:nvPr>
        </p:nvSpPr>
        <p:spPr>
          <a:xfrm>
            <a:off x="1415415" y="415925"/>
            <a:ext cx="2348865" cy="4679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noAutofit/>
          </a:bodyPr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kumimoji="1" lang="zh-CN" altLang="en-US" sz="3600" b="1">
                <a:solidFill>
                  <a:srgbClr val="0552E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技术路线</a:t>
            </a:r>
            <a:endParaRPr kumimoji="1" lang="zh-CN" altLang="en-US" sz="3600" b="1">
              <a:solidFill>
                <a:srgbClr val="0552EC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9" name="矩形 38"/>
          <p:cNvSpPr/>
          <p:nvPr>
            <p:custDataLst>
              <p:tags r:id="rId7"/>
            </p:custDataLst>
          </p:nvPr>
        </p:nvSpPr>
        <p:spPr>
          <a:xfrm>
            <a:off x="516255" y="958215"/>
            <a:ext cx="827405" cy="76200"/>
          </a:xfrm>
          <a:prstGeom prst="rect">
            <a:avLst/>
          </a:prstGeom>
          <a:solidFill>
            <a:srgbClr val="0552EC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18160" y="1497330"/>
            <a:ext cx="11159490" cy="12985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sym typeface="等线" panose="02010600030101010101" charset="-122"/>
              </a:rPr>
              <a:t>难点：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1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、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图片以链接形式存储，导致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RAG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模型无法解析图片链接，造成图文分离，影响知识理解完整性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。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等线" panose="02010600030101010101" charset="-122"/>
            </a:endParaRPr>
          </a:p>
          <a:p>
            <a:pPr indent="457200">
              <a:lnSpc>
                <a:spcPct val="150000"/>
              </a:lnSpc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量子领域数据量激增，原有相似度检索精度不足。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2" name="标题 1"/>
          <p:cNvSpPr txBox="1"/>
          <p:nvPr>
            <p:custDataLst>
              <p:tags r:id="rId9"/>
            </p:custDataLst>
          </p:nvPr>
        </p:nvSpPr>
        <p:spPr>
          <a:xfrm>
            <a:off x="447675" y="2863215"/>
            <a:ext cx="11159490" cy="734695"/>
          </a:xfrm>
          <a:prstGeom prst="roundRect">
            <a:avLst>
              <a:gd name="adj" fmla="val 21250"/>
            </a:avLst>
          </a:prstGeom>
          <a:solidFill>
            <a:srgbClr val="E29700">
              <a:lumMod val="20000"/>
              <a:lumOff val="80000"/>
            </a:srgbClr>
          </a:solidFill>
          <a:ln w="19050" cap="sq" cmpd="sng">
            <a:noFill/>
            <a:prstDash val="solid"/>
            <a:miter lim="800000"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Text 4"/>
          <p:cNvSpPr/>
          <p:nvPr>
            <p:custDataLst>
              <p:tags r:id="rId10"/>
            </p:custDataLst>
          </p:nvPr>
        </p:nvSpPr>
        <p:spPr>
          <a:xfrm>
            <a:off x="770890" y="3033395"/>
            <a:ext cx="10436860" cy="56261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/>
          <a:p>
            <a:pPr indent="0" fontAlgn="auto">
              <a:lnSpc>
                <a:spcPct val="15000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初步应用基础</a:t>
            </a: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RAG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模型，仅基于文本进行增强检索，效果有限。</a:t>
            </a:r>
            <a:endParaRPr lang="zh-CN" altLang="en-US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等线" panose="02010600030101010101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/>
          <a:stretch>
            <a:fillRect/>
          </a:stretch>
        </p:blipFill>
        <p:spPr>
          <a:xfrm>
            <a:off x="11068050" y="3027045"/>
            <a:ext cx="565150" cy="55372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7675" y="4197350"/>
            <a:ext cx="11229975" cy="1553210"/>
            <a:chOff x="705" y="7150"/>
            <a:chExt cx="17685" cy="2446"/>
          </a:xfrm>
        </p:grpSpPr>
        <p:sp>
          <p:nvSpPr>
            <p:cNvPr id="8" name="标题 1"/>
            <p:cNvSpPr txBox="1"/>
            <p:nvPr>
              <p:custDataLst>
                <p:tags r:id="rId13"/>
              </p:custDataLst>
            </p:nvPr>
          </p:nvSpPr>
          <p:spPr>
            <a:xfrm>
              <a:off x="705" y="7150"/>
              <a:ext cx="17574" cy="2281"/>
            </a:xfrm>
            <a:prstGeom prst="roundRect">
              <a:avLst>
                <a:gd name="adj" fmla="val 8806"/>
              </a:avLst>
            </a:prstGeom>
            <a:solidFill>
              <a:srgbClr val="D5EFFF"/>
            </a:solidFill>
            <a:ln w="19050" cap="sq" cmpd="sng">
              <a:noFill/>
              <a:prstDash val="solid"/>
              <a:miter lim="800000"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8" name="Text 4"/>
            <p:cNvSpPr/>
            <p:nvPr>
              <p:custDataLst>
                <p:tags r:id="rId14"/>
              </p:custDataLst>
            </p:nvPr>
          </p:nvSpPr>
          <p:spPr>
            <a:xfrm>
              <a:off x="1121" y="7151"/>
              <a:ext cx="16529" cy="244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p>
              <a:pPr indent="0" fontAlgn="auto">
                <a:lnSpc>
                  <a:spcPct val="150000"/>
                </a:lnSpc>
              </a:pPr>
              <a:r>
                <a:rPr lang="en-US" altLang="zh-CN" b="1" dirty="0">
                  <a:solidFill>
                    <a:srgbClr val="0552EC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1</a:t>
              </a:r>
              <a:r>
                <a:rPr lang="zh-CN" altLang="en-US" b="1" dirty="0">
                  <a:solidFill>
                    <a:srgbClr val="0552EC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、</a:t>
              </a:r>
              <a:r>
                <a:rPr lang="en-US" altLang="zh-CN" b="1" dirty="0">
                  <a:solidFill>
                    <a:srgbClr val="0552EC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Chunking</a:t>
              </a:r>
              <a:r>
                <a:rPr lang="zh-CN" altLang="en-US" b="1">
                  <a:solidFill>
                    <a:srgbClr val="0552EC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策略优化：</a:t>
              </a:r>
              <a:r>
                <a:rPr lang="zh-CN" altLang="en-US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优化分块策略，确保图片和上下文在同一</a:t>
              </a:r>
              <a:r>
                <a:rPr lang="zh-CN" altLang="en-US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块内，增强图文关联性。</a:t>
              </a:r>
              <a:endPara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endParaRPr>
            </a:p>
            <a:p>
              <a:pPr indent="0" fontAlgn="auto">
                <a:lnSpc>
                  <a:spcPct val="150000"/>
                </a:lnSpc>
              </a:pPr>
              <a:r>
                <a:rPr lang="en-US" altLang="zh-CN" b="1" dirty="0">
                  <a:solidFill>
                    <a:srgbClr val="0552EC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2</a:t>
              </a:r>
              <a:r>
                <a:rPr lang="zh-CN" altLang="en-US" b="1" dirty="0">
                  <a:solidFill>
                    <a:srgbClr val="0552EC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、</a:t>
              </a:r>
              <a:r>
                <a:rPr lang="zh-CN" altLang="en-US" b="1">
                  <a:solidFill>
                    <a:srgbClr val="0552EC"/>
                  </a:solidFill>
                  <a:latin typeface="微软雅黑" panose="020B0503020204020204" charset="-122"/>
                  <a:ea typeface="微软雅黑" panose="020B0503020204020204" charset="-122"/>
                  <a:sym typeface="等线" panose="02010600030101010101" charset="-122"/>
                </a:rPr>
                <a:t>相似度检索算法改进：</a:t>
              </a:r>
              <a:r>
                <a:rPr lang="zh-CN" altLang="en-US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改进</a:t>
              </a:r>
              <a:r>
                <a:rPr lang="en-US" altLang="zh-CN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RAG</a:t>
              </a:r>
              <a:r>
                <a:rPr lang="zh-CN" altLang="en-US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中的相似度检索算法，更精准匹配输入信息与知识库内容，提升复杂场景下的检索准确性。</a:t>
              </a:r>
              <a:endPara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endParaRPr>
            </a:p>
          </p:txBody>
        </p:sp>
        <p:pic>
          <p:nvPicPr>
            <p:cNvPr id="27" name="图片 26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6"/>
            <a:srcRect/>
            <a:stretch>
              <a:fillRect/>
            </a:stretch>
          </p:blipFill>
          <p:spPr>
            <a:xfrm>
              <a:off x="17312" y="8692"/>
              <a:ext cx="1078" cy="900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516890" y="1004570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en-US" altLang="zh-CN" sz="24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RAG</a:t>
            </a:r>
            <a:r>
              <a:rPr kumimoji="1" lang="zh-CN" altLang="en-US" sz="24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优化</a:t>
            </a:r>
            <a:endParaRPr kumimoji="1" lang="zh-CN" altLang="en-US" sz="2400" b="1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7"/>
            </p:custDataLst>
          </p:nvPr>
        </p:nvSpPr>
        <p:spPr>
          <a:xfrm>
            <a:off x="447675" y="24974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sym typeface="等线" panose="02010600030101010101" charset="-122"/>
              </a:rPr>
              <a:t>基础功能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等线" panose="02010600030101010101" charset="-122"/>
              </a:rPr>
              <a:t>：</a:t>
            </a:r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18"/>
            </p:custDataLst>
          </p:nvPr>
        </p:nvSpPr>
        <p:spPr>
          <a:xfrm>
            <a:off x="447675" y="36652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just">
              <a:buClrTx/>
              <a:buSzTx/>
              <a:buFontTx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sym typeface="等线" panose="02010600030101010101" charset="-122"/>
              </a:rPr>
              <a:t>优化方法：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sym typeface="等线" panose="02010600030101010101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0" y="6769099"/>
            <a:ext cx="12192000" cy="88901"/>
          </a:xfrm>
          <a:prstGeom prst="rect">
            <a:avLst/>
          </a:prstGeom>
          <a:solidFill>
            <a:srgbClr val="0552EC"/>
          </a:solidFill>
          <a:ln w="12700" cap="sq">
            <a:noFill/>
            <a:miter/>
          </a:ln>
          <a:effectLst>
            <a:outerShdw blurRad="317500" algn="ctr" rotWithShape="0">
              <a:srgbClr val="0552EC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>
            <p:custDataLst>
              <p:tags r:id="rId2"/>
            </p:custDataLst>
          </p:nvPr>
        </p:nvSpPr>
        <p:spPr>
          <a:xfrm>
            <a:off x="516255" y="354965"/>
            <a:ext cx="1325880" cy="4679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0" tIns="0" rIns="0" bIns="0" rtlCol="0" anchor="ctr"/>
          <a:p>
            <a:pPr algn="l">
              <a:lnSpc>
                <a:spcPct val="110000"/>
              </a:lnSpc>
            </a:pPr>
            <a:r>
              <a:rPr kumimoji="1" lang="en-US" altLang="zh-CN" sz="4800" b="1" i="1">
                <a:ln w="12700">
                  <a:solidFill>
                    <a:srgbClr val="0550E7"/>
                  </a:solidFill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04</a:t>
            </a:r>
            <a:endParaRPr kumimoji="1" lang="en-US" altLang="zh-CN" sz="4800" b="1" i="1">
              <a:ln w="12700">
                <a:solidFill>
                  <a:srgbClr val="0550E7"/>
                </a:solidFill>
              </a:ln>
              <a:solidFill>
                <a:srgbClr val="FFFFFF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31" name="标题 1"/>
          <p:cNvCxnSpPr>
            <a:stCxn id="39" idx="3"/>
          </p:cNvCxnSpPr>
          <p:nvPr>
            <p:custDataLst>
              <p:tags r:id="rId3"/>
            </p:custDataLst>
          </p:nvPr>
        </p:nvCxnSpPr>
        <p:spPr>
          <a:xfrm>
            <a:off x="1343405" y="996177"/>
            <a:ext cx="10332720" cy="9525"/>
          </a:xfrm>
          <a:prstGeom prst="line">
            <a:avLst/>
          </a:prstGeom>
          <a:noFill/>
          <a:ln w="9525" cap="sq">
            <a:solidFill>
              <a:srgbClr val="0552EC"/>
            </a:solidFill>
            <a:miter/>
          </a:ln>
        </p:spPr>
      </p:cxnSp>
      <p:pic>
        <p:nvPicPr>
          <p:cNvPr id="33" name="图片 32" descr="微信图片_202503131501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993120" y="260350"/>
            <a:ext cx="577850" cy="576580"/>
          </a:xfrm>
          <a:prstGeom prst="rect">
            <a:avLst/>
          </a:prstGeom>
        </p:spPr>
      </p:pic>
      <p:sp>
        <p:nvSpPr>
          <p:cNvPr id="37" name="标题 1"/>
          <p:cNvSpPr txBox="1"/>
          <p:nvPr>
            <p:custDataLst>
              <p:tags r:id="rId6"/>
            </p:custDataLst>
          </p:nvPr>
        </p:nvSpPr>
        <p:spPr>
          <a:xfrm>
            <a:off x="1415415" y="415925"/>
            <a:ext cx="2348865" cy="4679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noAutofit/>
          </a:bodyPr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kumimoji="1" lang="zh-CN" altLang="en-US" sz="3600" b="1">
                <a:solidFill>
                  <a:srgbClr val="0552E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技术路线</a:t>
            </a:r>
            <a:endParaRPr kumimoji="1" lang="zh-CN" altLang="en-US" sz="3600" b="1">
              <a:solidFill>
                <a:srgbClr val="0552EC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9" name="矩形 38"/>
          <p:cNvSpPr/>
          <p:nvPr>
            <p:custDataLst>
              <p:tags r:id="rId7"/>
            </p:custDataLst>
          </p:nvPr>
        </p:nvSpPr>
        <p:spPr>
          <a:xfrm>
            <a:off x="516255" y="958215"/>
            <a:ext cx="827405" cy="76200"/>
          </a:xfrm>
          <a:prstGeom prst="rect">
            <a:avLst/>
          </a:prstGeom>
          <a:solidFill>
            <a:srgbClr val="0552EC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8"/>
            </p:custDataLst>
          </p:nvPr>
        </p:nvSpPr>
        <p:spPr>
          <a:xfrm>
            <a:off x="479425" y="1149350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en-US" altLang="zh-CN" sz="240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Source Han Sans CN Bold" panose="020B0800000000000000" charset="-122"/>
                <a:sym typeface="+mn-ea"/>
              </a:rPr>
              <a:t>最终方案</a:t>
            </a:r>
            <a:endParaRPr kumimoji="1" lang="en-US" altLang="zh-CN" sz="2400" b="1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Source Han Sans CN Bold" panose="020B0800000000000000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9"/>
            </p:custDataLst>
          </p:nvPr>
        </p:nvSpPr>
        <p:spPr>
          <a:xfrm>
            <a:off x="929005" y="3862705"/>
            <a:ext cx="3305810" cy="2030095"/>
          </a:xfrm>
          <a:prstGeom prst="rect">
            <a:avLst/>
          </a:prstGeom>
        </p:spPr>
        <p:txBody>
          <a:bodyPr wrap="square">
            <a:spAutoFit/>
          </a:bodyPr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kumimoji="1" lang="zh-CN" altLang="en-US" b="1">
                <a:ln w="12700">
                  <a:noFill/>
                </a:ln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智能标签化存储</a:t>
            </a:r>
            <a:r>
              <a:rPr lang="zh-CN" altLang="en-US" b="1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zh-CN" altLang="en-US" b="1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设计文献资料结构化存储方案，支持大模型对复杂图表与数学公式的精准检索与推理。</a:t>
            </a:r>
            <a:endParaRPr lang="zh-CN" altLang="en-US" i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algn="l"/>
            <a:endParaRPr lang="zh-CN" altLang="en-US" i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8" name="8941805e-83aa-4067-ba4c-bb681f61a680"/>
          <p:cNvGrpSpPr>
            <a:grpSpLocks noChangeAspect="1"/>
          </p:cNvGrpSpPr>
          <p:nvPr/>
        </p:nvGrpSpPr>
        <p:grpSpPr>
          <a:xfrm>
            <a:off x="4129498" y="1874587"/>
            <a:ext cx="3690434" cy="3581257"/>
            <a:chOff x="3841909" y="953929"/>
            <a:chExt cx="4378642" cy="4249102"/>
          </a:xfrm>
        </p:grpSpPr>
        <p:sp>
          <p:nvSpPr>
            <p:cNvPr id="9" name="Oval 22"/>
            <p:cNvSpPr/>
            <p:nvPr>
              <p:custDataLst>
                <p:tags r:id="rId10"/>
              </p:custDataLst>
            </p:nvPr>
          </p:nvSpPr>
          <p:spPr>
            <a:xfrm>
              <a:off x="4197668" y="3063240"/>
              <a:ext cx="1856422" cy="1856422"/>
            </a:xfrm>
            <a:prstGeom prst="ellipse">
              <a:avLst/>
            </a:prstGeom>
            <a:solidFill>
              <a:srgbClr val="0552EC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010600030101010101" charset="-122"/>
                  <a:ea typeface="+mn-ea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010600030101010101" charset="-122"/>
                  <a:ea typeface="+mn-ea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010600030101010101" charset="-122"/>
                  <a:ea typeface="+mn-ea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010600030101010101" charset="-122"/>
                  <a:ea typeface="+mn-ea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010600030101010101" charset="-122"/>
                  <a:ea typeface="+mn-ea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010600030101010101" charset="-122"/>
                  <a:ea typeface="+mn-ea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010600030101010101" charset="-122"/>
                  <a:ea typeface="+mn-ea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010600030101010101" charset="-122"/>
                  <a:ea typeface="+mn-ea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010600030101010101" charset="-122"/>
                  <a:ea typeface="+mn-ea"/>
                  <a:cs typeface="+mn-ea"/>
                </a:defRPr>
              </a:lvl9pPr>
            </a:lstStyle>
            <a:p>
              <a:pPr algn="ctr"/>
              <a:endParaRPr sz="4000" i="1" dirty="0">
                <a:ln w="12700">
                  <a:solidFill>
                    <a:srgbClr val="FFFFFF"/>
                  </a:solidFill>
                </a:ln>
                <a:noFill/>
                <a:latin typeface="思源黑体 CN Normal" pitchFamily="34" charset="-122"/>
                <a:ea typeface="思源黑体 CN Normal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" name="Oval 23"/>
            <p:cNvSpPr/>
            <p:nvPr>
              <p:custDataLst>
                <p:tags r:id="rId11"/>
              </p:custDataLst>
            </p:nvPr>
          </p:nvSpPr>
          <p:spPr>
            <a:xfrm>
              <a:off x="6004560" y="1222058"/>
              <a:ext cx="1856422" cy="1856422"/>
            </a:xfrm>
            <a:prstGeom prst="ellipse">
              <a:avLst/>
            </a:prstGeom>
            <a:solidFill>
              <a:srgbClr val="0552EC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010600030101010101" charset="-122"/>
                  <a:ea typeface="+mn-ea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010600030101010101" charset="-122"/>
                  <a:ea typeface="+mn-ea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010600030101010101" charset="-122"/>
                  <a:ea typeface="+mn-ea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010600030101010101" charset="-122"/>
                  <a:ea typeface="+mn-ea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010600030101010101" charset="-122"/>
                  <a:ea typeface="+mn-ea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010600030101010101" charset="-122"/>
                  <a:ea typeface="+mn-ea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010600030101010101" charset="-122"/>
                  <a:ea typeface="+mn-ea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010600030101010101" charset="-122"/>
                  <a:ea typeface="+mn-ea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010600030101010101" charset="-122"/>
                  <a:ea typeface="+mn-ea"/>
                  <a:cs typeface="+mn-ea"/>
                </a:defRPr>
              </a:lvl9pPr>
            </a:lstStyle>
            <a:p>
              <a:pPr algn="ctr"/>
              <a:endParaRPr sz="4000" i="1" dirty="0">
                <a:ln w="12700">
                  <a:solidFill>
                    <a:srgbClr val="FFFFFF"/>
                  </a:solidFill>
                </a:ln>
                <a:noFill/>
                <a:latin typeface="思源黑体 CN Normal" pitchFamily="34" charset="-122"/>
                <a:ea typeface="思源黑体 CN Normal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Freeform: Shape 24"/>
            <p:cNvSpPr/>
            <p:nvPr>
              <p:custDataLst>
                <p:tags r:id="rId12"/>
              </p:custDataLst>
            </p:nvPr>
          </p:nvSpPr>
          <p:spPr>
            <a:xfrm>
              <a:off x="3841909" y="953929"/>
              <a:ext cx="4378642" cy="4249102"/>
            </a:xfrm>
            <a:custGeom>
              <a:avLst/>
              <a:gdLst>
                <a:gd name="connsiteX0" fmla="*/ 1019651 w 4378642"/>
                <a:gd name="connsiteY0" fmla="*/ 0 h 4249102"/>
                <a:gd name="connsiteX1" fmla="*/ 2039302 w 4378642"/>
                <a:gd name="connsiteY1" fmla="*/ 1019651 h 4249102"/>
                <a:gd name="connsiteX2" fmla="*/ 2034038 w 4378642"/>
                <a:gd name="connsiteY2" fmla="*/ 1123904 h 4249102"/>
                <a:gd name="connsiteX3" fmla="*/ 2031826 w 4378642"/>
                <a:gd name="connsiteY3" fmla="*/ 1138396 h 4249102"/>
                <a:gd name="connsiteX4" fmla="*/ 2031913 w 4378642"/>
                <a:gd name="connsiteY4" fmla="*/ 1138396 h 4249102"/>
                <a:gd name="connsiteX5" fmla="*/ 2030605 w 4378642"/>
                <a:gd name="connsiteY5" fmla="*/ 1146968 h 4249102"/>
                <a:gd name="connsiteX6" fmla="*/ 2025491 w 4378642"/>
                <a:gd name="connsiteY6" fmla="*/ 1248251 h 4249102"/>
                <a:gd name="connsiteX7" fmla="*/ 3016091 w 4378642"/>
                <a:gd name="connsiteY7" fmla="*/ 2238851 h 4249102"/>
                <a:gd name="connsiteX8" fmla="*/ 3117374 w 4378642"/>
                <a:gd name="connsiteY8" fmla="*/ 2233737 h 4249102"/>
                <a:gd name="connsiteX9" fmla="*/ 3187541 w 4378642"/>
                <a:gd name="connsiteY9" fmla="*/ 2223028 h 4249102"/>
                <a:gd name="connsiteX10" fmla="*/ 3187541 w 4378642"/>
                <a:gd name="connsiteY10" fmla="*/ 2225320 h 4249102"/>
                <a:gd name="connsiteX11" fmla="*/ 3254738 w 4378642"/>
                <a:gd name="connsiteY11" fmla="*/ 2215064 h 4249102"/>
                <a:gd name="connsiteX12" fmla="*/ 3358991 w 4378642"/>
                <a:gd name="connsiteY12" fmla="*/ 2209800 h 4249102"/>
                <a:gd name="connsiteX13" fmla="*/ 4378642 w 4378642"/>
                <a:gd name="connsiteY13" fmla="*/ 3229451 h 4249102"/>
                <a:gd name="connsiteX14" fmla="*/ 3358991 w 4378642"/>
                <a:gd name="connsiteY14" fmla="*/ 4249102 h 4249102"/>
                <a:gd name="connsiteX15" fmla="*/ 2339340 w 4378642"/>
                <a:gd name="connsiteY15" fmla="*/ 3229451 h 4249102"/>
                <a:gd name="connsiteX16" fmla="*/ 2344605 w 4378642"/>
                <a:gd name="connsiteY16" fmla="*/ 3125198 h 4249102"/>
                <a:gd name="connsiteX17" fmla="*/ 2350305 w 4378642"/>
                <a:gd name="connsiteY17" fmla="*/ 3087846 h 4249102"/>
                <a:gd name="connsiteX18" fmla="*/ 2348598 w 4378642"/>
                <a:gd name="connsiteY18" fmla="*/ 3087846 h 4249102"/>
                <a:gd name="connsiteX19" fmla="*/ 2353151 w 4378642"/>
                <a:gd name="connsiteY19" fmla="*/ 2997676 h 4249102"/>
                <a:gd name="connsiteX20" fmla="*/ 1362551 w 4378642"/>
                <a:gd name="connsiteY20" fmla="*/ 2007076 h 4249102"/>
                <a:gd name="connsiteX21" fmla="*/ 1261268 w 4378642"/>
                <a:gd name="connsiteY21" fmla="*/ 2012190 h 4249102"/>
                <a:gd name="connsiteX22" fmla="*/ 1233600 w 4378642"/>
                <a:gd name="connsiteY22" fmla="*/ 2016413 h 4249102"/>
                <a:gd name="connsiteX23" fmla="*/ 1225147 w 4378642"/>
                <a:gd name="connsiteY23" fmla="*/ 2018586 h 4249102"/>
                <a:gd name="connsiteX24" fmla="*/ 1019651 w 4378642"/>
                <a:gd name="connsiteY24" fmla="*/ 2039302 h 4249102"/>
                <a:gd name="connsiteX25" fmla="*/ 0 w 4378642"/>
                <a:gd name="connsiteY25" fmla="*/ 1019651 h 4249102"/>
                <a:gd name="connsiteX26" fmla="*/ 1019651 w 4378642"/>
                <a:gd name="connsiteY26" fmla="*/ 0 h 424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8642" h="4249102">
                  <a:moveTo>
                    <a:pt x="1019651" y="0"/>
                  </a:moveTo>
                  <a:cubicBezTo>
                    <a:pt x="1582789" y="0"/>
                    <a:pt x="2039302" y="456513"/>
                    <a:pt x="2039302" y="1019651"/>
                  </a:cubicBezTo>
                  <a:cubicBezTo>
                    <a:pt x="2039302" y="1054847"/>
                    <a:pt x="2037519" y="1089627"/>
                    <a:pt x="2034038" y="1123904"/>
                  </a:cubicBezTo>
                  <a:lnTo>
                    <a:pt x="2031826" y="1138396"/>
                  </a:lnTo>
                  <a:lnTo>
                    <a:pt x="2031913" y="1138396"/>
                  </a:lnTo>
                  <a:lnTo>
                    <a:pt x="2030605" y="1146968"/>
                  </a:lnTo>
                  <a:cubicBezTo>
                    <a:pt x="2027224" y="1180269"/>
                    <a:pt x="2025491" y="1214058"/>
                    <a:pt x="2025491" y="1248251"/>
                  </a:cubicBezTo>
                  <a:cubicBezTo>
                    <a:pt x="2025491" y="1795344"/>
                    <a:pt x="2468998" y="2238851"/>
                    <a:pt x="3016091" y="2238851"/>
                  </a:cubicBezTo>
                  <a:cubicBezTo>
                    <a:pt x="3050285" y="2238851"/>
                    <a:pt x="3084073" y="2237119"/>
                    <a:pt x="3117374" y="2233737"/>
                  </a:cubicBezTo>
                  <a:lnTo>
                    <a:pt x="3187541" y="2223028"/>
                  </a:lnTo>
                  <a:lnTo>
                    <a:pt x="3187541" y="2225320"/>
                  </a:lnTo>
                  <a:lnTo>
                    <a:pt x="3254738" y="2215064"/>
                  </a:lnTo>
                  <a:cubicBezTo>
                    <a:pt x="3289015" y="2211583"/>
                    <a:pt x="3323795" y="2209800"/>
                    <a:pt x="3358991" y="2209800"/>
                  </a:cubicBezTo>
                  <a:cubicBezTo>
                    <a:pt x="3922129" y="2209800"/>
                    <a:pt x="4378642" y="2666313"/>
                    <a:pt x="4378642" y="3229451"/>
                  </a:cubicBezTo>
                  <a:cubicBezTo>
                    <a:pt x="4378642" y="3792589"/>
                    <a:pt x="3922129" y="4249102"/>
                    <a:pt x="3358991" y="4249102"/>
                  </a:cubicBezTo>
                  <a:cubicBezTo>
                    <a:pt x="2795853" y="4249102"/>
                    <a:pt x="2339340" y="3792589"/>
                    <a:pt x="2339340" y="3229451"/>
                  </a:cubicBezTo>
                  <a:cubicBezTo>
                    <a:pt x="2339340" y="3194255"/>
                    <a:pt x="2341124" y="3159475"/>
                    <a:pt x="2344605" y="3125198"/>
                  </a:cubicBezTo>
                  <a:lnTo>
                    <a:pt x="2350305" y="3087846"/>
                  </a:lnTo>
                  <a:lnTo>
                    <a:pt x="2348598" y="3087846"/>
                  </a:lnTo>
                  <a:lnTo>
                    <a:pt x="2353151" y="2997676"/>
                  </a:lnTo>
                  <a:cubicBezTo>
                    <a:pt x="2353151" y="2450583"/>
                    <a:pt x="1909644" y="2007076"/>
                    <a:pt x="1362551" y="2007076"/>
                  </a:cubicBezTo>
                  <a:cubicBezTo>
                    <a:pt x="1328358" y="2007076"/>
                    <a:pt x="1294569" y="2008809"/>
                    <a:pt x="1261268" y="2012190"/>
                  </a:cubicBezTo>
                  <a:lnTo>
                    <a:pt x="1233600" y="2016413"/>
                  </a:lnTo>
                  <a:lnTo>
                    <a:pt x="1225147" y="2018586"/>
                  </a:lnTo>
                  <a:cubicBezTo>
                    <a:pt x="1158769" y="2032169"/>
                    <a:pt x="1090043" y="2039302"/>
                    <a:pt x="1019651" y="2039302"/>
                  </a:cubicBezTo>
                  <a:cubicBezTo>
                    <a:pt x="456513" y="2039302"/>
                    <a:pt x="0" y="1582789"/>
                    <a:pt x="0" y="1019651"/>
                  </a:cubicBezTo>
                  <a:cubicBezTo>
                    <a:pt x="0" y="456513"/>
                    <a:pt x="456513" y="0"/>
                    <a:pt x="1019651" y="0"/>
                  </a:cubicBezTo>
                  <a:close/>
                </a:path>
              </a:pathLst>
            </a:custGeom>
            <a:solidFill>
              <a:srgbClr val="0552EC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010600030101010101" charset="-122"/>
                  <a:ea typeface="+mn-ea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010600030101010101" charset="-122"/>
                  <a:ea typeface="+mn-ea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010600030101010101" charset="-122"/>
                  <a:ea typeface="+mn-ea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010600030101010101" charset="-122"/>
                  <a:ea typeface="+mn-ea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010600030101010101" charset="-122"/>
                  <a:ea typeface="+mn-ea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010600030101010101" charset="-122"/>
                  <a:ea typeface="+mn-ea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010600030101010101" charset="-122"/>
                  <a:ea typeface="+mn-ea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010600030101010101" charset="-122"/>
                  <a:ea typeface="+mn-ea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010600030101010101" charset="-122"/>
                  <a:ea typeface="+mn-ea"/>
                  <a:cs typeface="+mn-ea"/>
                </a:defRPr>
              </a:lvl9pPr>
            </a:lstStyle>
            <a:p>
              <a:pPr algn="ctr"/>
              <a:endParaRPr sz="4000" i="1" dirty="0">
                <a:ln w="12700">
                  <a:solidFill>
                    <a:srgbClr val="FFFFFF"/>
                  </a:solidFill>
                </a:ln>
                <a:noFill/>
                <a:latin typeface="思源黑体 CN Normal" pitchFamily="34" charset="-122"/>
                <a:ea typeface="思源黑体 CN Normal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" name="文本框 5"/>
          <p:cNvSpPr txBox="1"/>
          <p:nvPr>
            <p:custDataLst>
              <p:tags r:id="rId13"/>
            </p:custDataLst>
          </p:nvPr>
        </p:nvSpPr>
        <p:spPr>
          <a:xfrm>
            <a:off x="929005" y="1557655"/>
            <a:ext cx="3238500" cy="1753235"/>
          </a:xfrm>
          <a:prstGeom prst="rect">
            <a:avLst/>
          </a:prstGeom>
        </p:spPr>
        <p:txBody>
          <a:bodyPr wrap="square">
            <a:spAutoFit/>
          </a:bodyPr>
          <a:p>
            <a:pPr indent="0" algn="just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定制化微调：</a:t>
            </a:r>
            <a:endParaRPr lang="zh-CN" altLang="en-US" b="1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基于量子知识进行模型微调和强化学习，通过提示词工程确保训练和推理效果。</a:t>
            </a:r>
            <a:endParaRPr lang="zh-CN" altLang="en-US" i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14"/>
            </p:custDataLst>
          </p:nvPr>
        </p:nvSpPr>
        <p:spPr>
          <a:xfrm>
            <a:off x="7724775" y="1557655"/>
            <a:ext cx="3846195" cy="2011045"/>
          </a:xfrm>
          <a:prstGeom prst="rect">
            <a:avLst/>
          </a:prstGeom>
        </p:spPr>
        <p:txBody>
          <a:bodyPr wrap="square">
            <a:noAutofit/>
          </a:bodyPr>
          <a:p>
            <a:pPr indent="0" algn="just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多模态输入：</a:t>
            </a:r>
            <a:endParaRPr lang="zh-CN" altLang="en-US" b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等线" panose="02010600030101010101" charset="-122"/>
            </a:endParaRPr>
          </a:p>
          <a:p>
            <a:pPr indent="0" algn="just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引入多模态模型弥补</a:t>
            </a: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deepseek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的多模态输入解析难题，保证量子</a:t>
            </a: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AI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智能体对图片、公式等输入的深度理解。</a:t>
            </a:r>
            <a:endParaRPr lang="zh-CN" altLang="en-US" i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algn="just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i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15"/>
            </p:custDataLst>
          </p:nvPr>
        </p:nvSpPr>
        <p:spPr>
          <a:xfrm>
            <a:off x="7750810" y="3967480"/>
            <a:ext cx="3832860" cy="2168525"/>
          </a:xfrm>
          <a:prstGeom prst="rect">
            <a:avLst/>
          </a:prstGeom>
        </p:spPr>
        <p:txBody>
          <a:bodyPr wrap="square">
            <a:spAutoFit/>
          </a:bodyPr>
          <a:p>
            <a:pPr indent="0" algn="just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多模态输出：</a:t>
            </a:r>
            <a:endParaRPr lang="zh-CN" altLang="en-US" b="1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i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结合改进的</a:t>
            </a:r>
            <a:r>
              <a:rPr lang="en-US" altLang="zh-CN" i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RAG</a:t>
            </a:r>
            <a:r>
              <a:rPr lang="zh-CN" altLang="en-US" i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模型与多模态检索结果，实现数据可视化分析，提升输出的逻辑一致性和领域适配性。</a:t>
            </a:r>
            <a:endParaRPr lang="zh-CN" altLang="en-US" i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algn="just">
              <a:lnSpc>
                <a:spcPct val="150000"/>
              </a:lnSpc>
            </a:pPr>
            <a:endParaRPr lang="zh-CN" altLang="en-US" i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3" name="图片 12" descr="技术服务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6442075" y="4110355"/>
            <a:ext cx="1007110" cy="1007110"/>
          </a:xfrm>
          <a:prstGeom prst="rect">
            <a:avLst/>
          </a:prstGeom>
        </p:spPr>
      </p:pic>
      <p:pic>
        <p:nvPicPr>
          <p:cNvPr id="15" name="图片 14" descr="工艺定制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4656455" y="2348865"/>
            <a:ext cx="754380" cy="754380"/>
          </a:xfrm>
          <a:prstGeom prst="rect">
            <a:avLst/>
          </a:prstGeom>
        </p:spPr>
      </p:pic>
      <p:pic>
        <p:nvPicPr>
          <p:cNvPr id="16" name="图片 15" descr="开发定制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6384290" y="2542540"/>
            <a:ext cx="683895" cy="680720"/>
          </a:xfrm>
          <a:prstGeom prst="rect">
            <a:avLst/>
          </a:prstGeom>
        </p:spPr>
      </p:pic>
      <p:pic>
        <p:nvPicPr>
          <p:cNvPr id="17" name="图片 16" descr="文献流通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4878705" y="4076700"/>
            <a:ext cx="687705" cy="6877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225425" y="1325880"/>
            <a:ext cx="11812270" cy="4525645"/>
          </a:xfrm>
          <a:prstGeom prst="rect">
            <a:avLst/>
          </a:prstGeom>
        </p:spPr>
        <p:txBody>
          <a:bodyPr wrap="square">
            <a:noAutofit/>
          </a:bodyPr>
          <a:p>
            <a:pPr indent="0" fontAlgn="auto">
              <a:spcAft>
                <a:spcPts val="0"/>
              </a:spcAft>
            </a:pP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fontAlgn="auto">
              <a:lnSpc>
                <a:spcPct val="17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当前知识库规模约</a:t>
            </a:r>
            <a:r>
              <a:rPr lang="en-US" altLang="zh-CN">
                <a:solidFill>
                  <a:srgbClr val="0552E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300</a:t>
            </a:r>
            <a:r>
              <a:rPr lang="zh-CN" altLang="en-US">
                <a:solidFill>
                  <a:srgbClr val="0552E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篇论文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，覆盖范围较为有限，难以满足全面的量子领域信息需求，需大幅扩展以支撑智能体的深度检索与专业知识解析能力。后续工作如下：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等线" panose="02010600030101010101" charset="-122"/>
            </a:endParaRPr>
          </a:p>
          <a:p>
            <a:pPr marL="800100" lvl="1" indent="-342900" fontAlgn="auto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量子领域文献数据采集：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收集量子领域研究论文、技术报告、专利、行业标准等，目标</a:t>
            </a:r>
            <a:r>
              <a:rPr lang="en-US" altLang="zh-CN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50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万</a:t>
            </a:r>
            <a:r>
              <a:rPr lang="en-US" altLang="zh-CN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+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篇。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00100" lvl="1" indent="-342900" fontAlgn="auto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数据自动化处理工具开发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人工精标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利用自动化处理和人工精标，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支撑文献的采集、筛选、标注及知识库动态更新，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确保数据质量和相关性。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00100" lvl="1" indent="-342900" fontAlgn="auto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量子知识库构建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知识库动态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更新机制：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基于采集的数据建立专注量子的知识库，确保全面性和权威性。构建实时更新机制，保持知识库内容的时效性。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0" indent="0" fontAlgn="auto">
              <a:lnSpc>
                <a:spcPct val="200000"/>
              </a:lnSpc>
              <a:spcAft>
                <a:spcPts val="0"/>
              </a:spcAft>
              <a:buNone/>
            </a:pPr>
            <a:endParaRPr lang="zh-CN" altLang="en-US" b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标题 1"/>
          <p:cNvSpPr txBox="1"/>
          <p:nvPr>
            <p:custDataLst>
              <p:tags r:id="rId2"/>
            </p:custDataLst>
          </p:nvPr>
        </p:nvSpPr>
        <p:spPr>
          <a:xfrm>
            <a:off x="516255" y="354965"/>
            <a:ext cx="1325880" cy="4679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0" tIns="0" rIns="0" bIns="0" rtlCol="0" anchor="ctr"/>
          <a:p>
            <a:pPr algn="l">
              <a:lnSpc>
                <a:spcPct val="110000"/>
              </a:lnSpc>
            </a:pPr>
            <a:r>
              <a:rPr kumimoji="1" lang="en-US" altLang="zh-CN" sz="4800" b="1" i="1">
                <a:ln w="12700">
                  <a:solidFill>
                    <a:srgbClr val="0550E7"/>
                  </a:solidFill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05 </a:t>
            </a:r>
            <a:endParaRPr kumimoji="1" lang="en-US" altLang="zh-CN" sz="4800" b="1" i="1">
              <a:ln w="12700">
                <a:solidFill>
                  <a:srgbClr val="0550E7"/>
                </a:solidFill>
              </a:ln>
              <a:solidFill>
                <a:srgbClr val="FFFFFF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23" name="标题 1"/>
          <p:cNvCxnSpPr>
            <a:stCxn id="26" idx="3"/>
          </p:cNvCxnSpPr>
          <p:nvPr>
            <p:custDataLst>
              <p:tags r:id="rId3"/>
            </p:custDataLst>
          </p:nvPr>
        </p:nvCxnSpPr>
        <p:spPr>
          <a:xfrm>
            <a:off x="1343405" y="996177"/>
            <a:ext cx="10332720" cy="9525"/>
          </a:xfrm>
          <a:prstGeom prst="line">
            <a:avLst/>
          </a:prstGeom>
          <a:noFill/>
          <a:ln w="9525" cap="sq">
            <a:solidFill>
              <a:srgbClr val="0552EC"/>
            </a:solidFill>
            <a:miter/>
          </a:ln>
        </p:spPr>
      </p:cxnSp>
      <p:pic>
        <p:nvPicPr>
          <p:cNvPr id="24" name="图片 23" descr="微信图片_202503131501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993120" y="260350"/>
            <a:ext cx="577850" cy="576580"/>
          </a:xfrm>
          <a:prstGeom prst="rect">
            <a:avLst/>
          </a:prstGeom>
        </p:spPr>
      </p:pic>
      <p:sp>
        <p:nvSpPr>
          <p:cNvPr id="25" name="标题 1"/>
          <p:cNvSpPr txBox="1"/>
          <p:nvPr>
            <p:custDataLst>
              <p:tags r:id="rId6"/>
            </p:custDataLst>
          </p:nvPr>
        </p:nvSpPr>
        <p:spPr>
          <a:xfrm>
            <a:off x="1415415" y="415925"/>
            <a:ext cx="2348865" cy="4679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noAutofit/>
          </a:bodyPr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kumimoji="1" lang="zh-CN" altLang="en-US" sz="3600" b="1">
                <a:solidFill>
                  <a:srgbClr val="0552E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后续工作</a:t>
            </a:r>
            <a:endParaRPr kumimoji="1" lang="zh-CN" altLang="en-US" sz="3600" b="1">
              <a:solidFill>
                <a:srgbClr val="0552EC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6" name="矩形 25"/>
          <p:cNvSpPr/>
          <p:nvPr>
            <p:custDataLst>
              <p:tags r:id="rId7"/>
            </p:custDataLst>
          </p:nvPr>
        </p:nvSpPr>
        <p:spPr>
          <a:xfrm>
            <a:off x="516255" y="958215"/>
            <a:ext cx="827405" cy="76200"/>
          </a:xfrm>
          <a:prstGeom prst="rect">
            <a:avLst/>
          </a:prstGeom>
          <a:solidFill>
            <a:srgbClr val="0552EC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516255" y="106045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1.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知识库扩充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等线" panose="02010600030101010101" charset="-122"/>
            </a:endParaRPr>
          </a:p>
        </p:txBody>
      </p:sp>
      <p:sp>
        <p:nvSpPr>
          <p:cNvPr id="4" name="标题 1"/>
          <p:cNvSpPr txBox="1"/>
          <p:nvPr>
            <p:custDataLst>
              <p:tags r:id="rId9"/>
            </p:custDataLst>
          </p:nvPr>
        </p:nvSpPr>
        <p:spPr>
          <a:xfrm flipV="1">
            <a:off x="0" y="5861685"/>
            <a:ext cx="12207875" cy="1002030"/>
          </a:xfrm>
          <a:prstGeom prst="rect">
            <a:avLst/>
          </a:prstGeom>
          <a:solidFill>
            <a:srgbClr val="0552EC"/>
          </a:solidFill>
          <a:ln w="12700" cap="sq">
            <a:noFill/>
            <a:miter/>
          </a:ln>
          <a:effectLst>
            <a:outerShdw blurRad="317500" algn="ctr" rotWithShape="0">
              <a:srgbClr val="0552EC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9" name="椭圆 28"/>
          <p:cNvSpPr/>
          <p:nvPr>
            <p:custDataLst>
              <p:tags r:id="rId10"/>
            </p:custDataLst>
          </p:nvPr>
        </p:nvSpPr>
        <p:spPr>
          <a:xfrm>
            <a:off x="9192260" y="5950585"/>
            <a:ext cx="502920" cy="502920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9271318" y="6029643"/>
            <a:ext cx="344805" cy="344805"/>
            <a:chOff x="4478" y="8576"/>
            <a:chExt cx="1020" cy="1020"/>
          </a:xfrm>
        </p:grpSpPr>
        <p:sp>
          <p:nvSpPr>
            <p:cNvPr id="49" name="椭圆 48"/>
            <p:cNvSpPr/>
            <p:nvPr>
              <p:custDataLst>
                <p:tags r:id="rId11"/>
              </p:custDataLst>
            </p:nvPr>
          </p:nvSpPr>
          <p:spPr>
            <a:xfrm rot="1800000">
              <a:off x="4478" y="8916"/>
              <a:ext cx="1021" cy="340"/>
            </a:xfrm>
            <a:prstGeom prst="ellipse">
              <a:avLst/>
            </a:prstGeom>
            <a:noFill/>
            <a:ln w="12700" cap="flat" cmpd="sng" algn="ctr">
              <a:solidFill>
                <a:srgbClr val="0550E7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552EC"/>
                  </a:solidFill>
                </a14:hiddenFill>
              </a:ext>
            </a:extLst>
          </p:spPr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50" name="椭圆 49"/>
            <p:cNvSpPr/>
            <p:nvPr>
              <p:custDataLst>
                <p:tags r:id="rId12"/>
              </p:custDataLst>
            </p:nvPr>
          </p:nvSpPr>
          <p:spPr>
            <a:xfrm rot="19800000">
              <a:off x="4478" y="8916"/>
              <a:ext cx="1021" cy="340"/>
            </a:xfrm>
            <a:prstGeom prst="ellipse">
              <a:avLst/>
            </a:prstGeom>
            <a:noFill/>
            <a:ln w="12700" cap="flat" cmpd="sng" algn="ctr">
              <a:solidFill>
                <a:srgbClr val="0550E7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552EC"/>
                  </a:solidFill>
                </a14:hiddenFill>
              </a:ext>
            </a:extLst>
          </p:spPr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51" name="椭圆 50"/>
            <p:cNvSpPr/>
            <p:nvPr>
              <p:custDataLst>
                <p:tags r:id="rId13"/>
              </p:custDataLst>
            </p:nvPr>
          </p:nvSpPr>
          <p:spPr>
            <a:xfrm rot="5400000">
              <a:off x="4478" y="8916"/>
              <a:ext cx="1021" cy="340"/>
            </a:xfrm>
            <a:prstGeom prst="ellipse">
              <a:avLst/>
            </a:prstGeom>
            <a:noFill/>
            <a:ln w="12700" cap="flat" cmpd="sng" algn="ctr">
              <a:solidFill>
                <a:srgbClr val="0550E7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552EC"/>
                  </a:solidFill>
                </a14:hiddenFill>
              </a:ext>
            </a:extLst>
          </p:spPr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52" name="椭圆 51"/>
            <p:cNvSpPr/>
            <p:nvPr>
              <p:custDataLst>
                <p:tags r:id="rId14"/>
              </p:custDataLst>
            </p:nvPr>
          </p:nvSpPr>
          <p:spPr>
            <a:xfrm>
              <a:off x="4929" y="9029"/>
              <a:ext cx="119" cy="119"/>
            </a:xfrm>
            <a:prstGeom prst="ellipse">
              <a:avLst/>
            </a:prstGeom>
            <a:noFill/>
            <a:ln w="12700" cap="flat" cmpd="sng" algn="ctr">
              <a:solidFill>
                <a:srgbClr val="0550E7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552EC"/>
                  </a:solidFill>
                </a14:hiddenFill>
              </a:ext>
            </a:extLst>
          </p:spPr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sp>
        <p:nvSpPr>
          <p:cNvPr id="53" name="圆角矩形 52"/>
          <p:cNvSpPr/>
          <p:nvPr>
            <p:custDataLst>
              <p:tags r:id="rId15"/>
            </p:custDataLst>
          </p:nvPr>
        </p:nvSpPr>
        <p:spPr>
          <a:xfrm>
            <a:off x="9984105" y="5990590"/>
            <a:ext cx="1414145" cy="462915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552EC"/>
                </a:solidFill>
              </a14:hiddenFill>
            </a:ext>
          </a:extLst>
        </p:spPr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54" name="文本框 53"/>
          <p:cNvSpPr txBox="1"/>
          <p:nvPr>
            <p:custDataLst>
              <p:tags r:id="rId16"/>
            </p:custDataLst>
          </p:nvPr>
        </p:nvSpPr>
        <p:spPr>
          <a:xfrm>
            <a:off x="9984740" y="6015990"/>
            <a:ext cx="1525270" cy="3219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rgbClr val="FFFFFF"/>
                </a:solidFill>
              </a:rPr>
              <a:t>Quantum AI</a:t>
            </a: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794115" y="4027805"/>
            <a:ext cx="3302635" cy="273494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16535" y="1546860"/>
            <a:ext cx="11759565" cy="3917950"/>
          </a:xfrm>
          <a:prstGeom prst="rect">
            <a:avLst/>
          </a:prstGeom>
        </p:spPr>
        <p:txBody>
          <a:bodyPr wrap="square">
            <a:noAutofit/>
          </a:bodyPr>
          <a:p>
            <a:pPr indent="457200" algn="just">
              <a:lnSpc>
                <a:spcPct val="200000"/>
              </a:lnSpc>
              <a:buNone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目前采用的是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DeepSeek-R1-Distill-Qwen-32B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版本的模型，理解和生成能力有限，后续计划采用更大参数量模型，提升系统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在复杂任务中的表现。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后续工作如下：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00100" lvl="1" indent="-342900" algn="just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基座模型更新：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完成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671B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全量参数模型的系统级部署，提升模型的推理速度与准确性。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(671B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模型需要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3.0T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显存进行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训练，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1.5T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显存进行推理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00100" lvl="1" indent="-342900" algn="just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微调策略设计：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设计并实施基于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50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万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数据集的微调策略，定期评估性能。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这一阶段需更强计算资源支持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00100" lvl="1" indent="-342900" algn="just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数据集构建：</a:t>
            </a:r>
            <a:r>
              <a:rPr kumimoji="1" lang="en-US" altLang="zh-CN" dirty="0">
                <a:ln w="12700">
                  <a:noFill/>
                </a:ln>
                <a:solidFill>
                  <a:schemeClr val="accent6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ource Han Sans"/>
                <a:sym typeface="+mn-ea"/>
              </a:rPr>
              <a:t> </a:t>
            </a:r>
            <a:r>
              <a:rPr kumimoji="1" lang="zh-CN" altLang="en-US" dirty="0">
                <a:ln w="12700">
                  <a:noFill/>
                </a:ln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ource Han Sans"/>
                <a:sym typeface="+mn-ea"/>
              </a:rPr>
              <a:t>融合</a:t>
            </a:r>
            <a:r>
              <a:rPr kumimoji="1" lang="zh-CN" altLang="en-US" dirty="0">
                <a:ln w="12700">
                  <a:noFill/>
                </a:ln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ource Han Sans"/>
                <a:sym typeface="+mn-ea"/>
              </a:rPr>
              <a:t>多模态数据，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构建语义一致的训练集，提升模型的跨模态理解能力。</a:t>
            </a:r>
            <a:endParaRPr lang="zh-CN" altLang="en-US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00100" lvl="1" indent="-342900" algn="just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奖励机制构建：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建立有效的奖励机制，提升强化学习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质量。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标题 1"/>
          <p:cNvSpPr txBox="1"/>
          <p:nvPr>
            <p:custDataLst>
              <p:tags r:id="rId4"/>
            </p:custDataLst>
          </p:nvPr>
        </p:nvSpPr>
        <p:spPr>
          <a:xfrm>
            <a:off x="516255" y="354965"/>
            <a:ext cx="1325880" cy="4679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0" tIns="0" rIns="0" bIns="0" rtlCol="0" anchor="ctr"/>
          <a:p>
            <a:pPr algn="l">
              <a:lnSpc>
                <a:spcPct val="110000"/>
              </a:lnSpc>
            </a:pPr>
            <a:r>
              <a:rPr kumimoji="1" lang="en-US" altLang="zh-CN" sz="4800" b="1" i="1">
                <a:ln w="12700">
                  <a:solidFill>
                    <a:srgbClr val="0550E7"/>
                  </a:solidFill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05 </a:t>
            </a:r>
            <a:endParaRPr kumimoji="1" lang="en-US" altLang="zh-CN" sz="4800" b="1" i="1">
              <a:ln w="12700">
                <a:solidFill>
                  <a:srgbClr val="0550E7"/>
                </a:solidFill>
              </a:ln>
              <a:solidFill>
                <a:srgbClr val="FFFFFF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23" name="标题 1"/>
          <p:cNvCxnSpPr>
            <a:stCxn id="26" idx="3"/>
          </p:cNvCxnSpPr>
          <p:nvPr>
            <p:custDataLst>
              <p:tags r:id="rId5"/>
            </p:custDataLst>
          </p:nvPr>
        </p:nvCxnSpPr>
        <p:spPr>
          <a:xfrm>
            <a:off x="1343405" y="996177"/>
            <a:ext cx="10332720" cy="9525"/>
          </a:xfrm>
          <a:prstGeom prst="line">
            <a:avLst/>
          </a:prstGeom>
          <a:noFill/>
          <a:ln w="9525" cap="sq">
            <a:solidFill>
              <a:srgbClr val="0552EC"/>
            </a:solidFill>
            <a:miter/>
          </a:ln>
        </p:spPr>
      </p:cxnSp>
      <p:pic>
        <p:nvPicPr>
          <p:cNvPr id="24" name="图片 23" descr="微信图片_2025031315012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993120" y="260350"/>
            <a:ext cx="577850" cy="576580"/>
          </a:xfrm>
          <a:prstGeom prst="rect">
            <a:avLst/>
          </a:prstGeom>
        </p:spPr>
      </p:pic>
      <p:sp>
        <p:nvSpPr>
          <p:cNvPr id="25" name="标题 1"/>
          <p:cNvSpPr txBox="1"/>
          <p:nvPr>
            <p:custDataLst>
              <p:tags r:id="rId8"/>
            </p:custDataLst>
          </p:nvPr>
        </p:nvSpPr>
        <p:spPr>
          <a:xfrm>
            <a:off x="1415415" y="415925"/>
            <a:ext cx="2348865" cy="4679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noAutofit/>
          </a:bodyPr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kumimoji="1" lang="zh-CN" altLang="en-US" sz="3600" b="1">
                <a:solidFill>
                  <a:srgbClr val="0552E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后续</a:t>
            </a:r>
            <a:r>
              <a:rPr kumimoji="1" lang="zh-CN" altLang="en-US" sz="3600" b="1">
                <a:solidFill>
                  <a:srgbClr val="0552E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工作</a:t>
            </a:r>
            <a:endParaRPr kumimoji="1" lang="zh-CN" altLang="en-US" sz="3600" b="1">
              <a:solidFill>
                <a:srgbClr val="0552EC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6" name="矩形 25"/>
          <p:cNvSpPr/>
          <p:nvPr>
            <p:custDataLst>
              <p:tags r:id="rId9"/>
            </p:custDataLst>
          </p:nvPr>
        </p:nvSpPr>
        <p:spPr>
          <a:xfrm>
            <a:off x="516255" y="958215"/>
            <a:ext cx="827405" cy="76200"/>
          </a:xfrm>
          <a:prstGeom prst="rect">
            <a:avLst/>
          </a:prstGeom>
          <a:solidFill>
            <a:srgbClr val="0552EC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6255" y="883920"/>
            <a:ext cx="6096000" cy="6019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just">
              <a:lnSpc>
                <a:spcPct val="200000"/>
              </a:lnSpc>
              <a:spcAft>
                <a:spcPct val="60000"/>
              </a:spcAft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2.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模型训练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标题 1"/>
          <p:cNvSpPr txBox="1"/>
          <p:nvPr>
            <p:custDataLst>
              <p:tags r:id="rId10"/>
            </p:custDataLst>
          </p:nvPr>
        </p:nvSpPr>
        <p:spPr>
          <a:xfrm>
            <a:off x="0" y="6762749"/>
            <a:ext cx="12192000" cy="88901"/>
          </a:xfrm>
          <a:prstGeom prst="rect">
            <a:avLst/>
          </a:prstGeom>
          <a:solidFill>
            <a:srgbClr val="0552EC"/>
          </a:solidFill>
          <a:ln w="12700" cap="sq">
            <a:noFill/>
            <a:miter/>
          </a:ln>
          <a:effectLst>
            <a:outerShdw blurRad="317500" algn="ctr" rotWithShape="0">
              <a:srgbClr val="0552EC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516255" y="354965"/>
            <a:ext cx="1325880" cy="4679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0" tIns="0" rIns="0" bIns="0" rtlCol="0" anchor="ctr"/>
          <a:p>
            <a:pPr algn="l">
              <a:lnSpc>
                <a:spcPct val="110000"/>
              </a:lnSpc>
            </a:pPr>
            <a:r>
              <a:rPr kumimoji="1" lang="en-US" altLang="zh-CN" sz="4800" b="1" i="1">
                <a:ln w="12700">
                  <a:solidFill>
                    <a:srgbClr val="0550E7"/>
                  </a:solidFill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06 </a:t>
            </a:r>
            <a:endParaRPr kumimoji="1" lang="en-US" altLang="zh-CN" sz="4800" b="1" i="1">
              <a:ln w="12700">
                <a:solidFill>
                  <a:srgbClr val="0550E7"/>
                </a:solidFill>
              </a:ln>
              <a:solidFill>
                <a:srgbClr val="FFFFFF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5" name="标题 1"/>
          <p:cNvCxnSpPr/>
          <p:nvPr>
            <p:custDataLst>
              <p:tags r:id="rId2"/>
            </p:custDataLst>
          </p:nvPr>
        </p:nvCxnSpPr>
        <p:spPr>
          <a:xfrm>
            <a:off x="1343405" y="1002527"/>
            <a:ext cx="10332720" cy="9525"/>
          </a:xfrm>
          <a:prstGeom prst="line">
            <a:avLst/>
          </a:prstGeom>
          <a:noFill/>
          <a:ln w="9525" cap="sq">
            <a:solidFill>
              <a:srgbClr val="0552EC"/>
            </a:solidFill>
            <a:miter/>
          </a:ln>
        </p:spPr>
      </p:cxnSp>
      <p:pic>
        <p:nvPicPr>
          <p:cNvPr id="6" name="图片 5" descr="微信图片_2025031315012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993120" y="260350"/>
            <a:ext cx="577850" cy="576580"/>
          </a:xfrm>
          <a:prstGeom prst="rect">
            <a:avLst/>
          </a:prstGeom>
        </p:spPr>
      </p:pic>
      <p:sp>
        <p:nvSpPr>
          <p:cNvPr id="8" name="标题 1"/>
          <p:cNvSpPr txBox="1"/>
          <p:nvPr>
            <p:custDataLst>
              <p:tags r:id="rId5"/>
            </p:custDataLst>
          </p:nvPr>
        </p:nvSpPr>
        <p:spPr>
          <a:xfrm>
            <a:off x="1415415" y="415925"/>
            <a:ext cx="4314190" cy="4679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noAutofit/>
          </a:bodyPr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kumimoji="1" lang="en-US" altLang="zh-CN" sz="3600" b="1">
                <a:solidFill>
                  <a:srgbClr val="0552E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RAG</a:t>
            </a:r>
            <a:r>
              <a:rPr kumimoji="1" lang="zh-CN" altLang="en-US" sz="3600" b="1">
                <a:solidFill>
                  <a:srgbClr val="0552E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技术</a:t>
            </a:r>
            <a:r>
              <a:rPr kumimoji="1" lang="zh-CN" altLang="en-US" sz="3600" b="1">
                <a:solidFill>
                  <a:srgbClr val="0552E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的应用</a:t>
            </a:r>
            <a:endParaRPr kumimoji="1" lang="zh-CN" altLang="en-US" sz="3600" b="1">
              <a:solidFill>
                <a:srgbClr val="0552EC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516255" y="958215"/>
            <a:ext cx="827405" cy="76200"/>
          </a:xfrm>
          <a:prstGeom prst="rect">
            <a:avLst/>
          </a:prstGeom>
          <a:solidFill>
            <a:srgbClr val="0552EC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2" name="标题 1"/>
          <p:cNvSpPr txBox="1"/>
          <p:nvPr>
            <p:custDataLst>
              <p:tags r:id="rId7"/>
            </p:custDataLst>
          </p:nvPr>
        </p:nvSpPr>
        <p:spPr>
          <a:xfrm>
            <a:off x="0" y="5593715"/>
            <a:ext cx="12192635" cy="1264920"/>
          </a:xfrm>
          <a:prstGeom prst="rect">
            <a:avLst/>
          </a:prstGeom>
          <a:solidFill>
            <a:srgbClr val="0552EC"/>
          </a:solidFill>
          <a:ln w="12700" cap="sq">
            <a:noFill/>
            <a:miter/>
          </a:ln>
          <a:effectLst>
            <a:outerShdw blurRad="317500" algn="ctr" rotWithShape="0">
              <a:srgbClr val="0552EC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椭圆 3"/>
          <p:cNvSpPr/>
          <p:nvPr>
            <p:custDataLst>
              <p:tags r:id="rId8"/>
            </p:custDataLst>
          </p:nvPr>
        </p:nvSpPr>
        <p:spPr>
          <a:xfrm>
            <a:off x="695325" y="5950585"/>
            <a:ext cx="502920" cy="502920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74383" y="6029643"/>
            <a:ext cx="344805" cy="344805"/>
            <a:chOff x="4478" y="8576"/>
            <a:chExt cx="1020" cy="1020"/>
          </a:xfrm>
        </p:grpSpPr>
        <p:sp>
          <p:nvSpPr>
            <p:cNvPr id="12" name="椭圆 11"/>
            <p:cNvSpPr/>
            <p:nvPr>
              <p:custDataLst>
                <p:tags r:id="rId9"/>
              </p:custDataLst>
            </p:nvPr>
          </p:nvSpPr>
          <p:spPr>
            <a:xfrm rot="1800000">
              <a:off x="4478" y="8916"/>
              <a:ext cx="1021" cy="340"/>
            </a:xfrm>
            <a:prstGeom prst="ellipse">
              <a:avLst/>
            </a:prstGeom>
            <a:noFill/>
            <a:ln w="12700" cap="flat" cmpd="sng" algn="ctr">
              <a:solidFill>
                <a:srgbClr val="0550E7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552EC"/>
                  </a:solidFill>
                </a14:hiddenFill>
              </a:ext>
            </a:extLst>
          </p:spPr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1" name="椭圆 20"/>
            <p:cNvSpPr/>
            <p:nvPr>
              <p:custDataLst>
                <p:tags r:id="rId10"/>
              </p:custDataLst>
            </p:nvPr>
          </p:nvSpPr>
          <p:spPr>
            <a:xfrm rot="19800000">
              <a:off x="4478" y="8916"/>
              <a:ext cx="1021" cy="340"/>
            </a:xfrm>
            <a:prstGeom prst="ellipse">
              <a:avLst/>
            </a:prstGeom>
            <a:noFill/>
            <a:ln w="12700" cap="flat" cmpd="sng" algn="ctr">
              <a:solidFill>
                <a:srgbClr val="0550E7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552EC"/>
                  </a:solidFill>
                </a14:hiddenFill>
              </a:ext>
            </a:extLst>
          </p:spPr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椭圆 21"/>
            <p:cNvSpPr/>
            <p:nvPr>
              <p:custDataLst>
                <p:tags r:id="rId11"/>
              </p:custDataLst>
            </p:nvPr>
          </p:nvSpPr>
          <p:spPr>
            <a:xfrm rot="5400000">
              <a:off x="4478" y="8916"/>
              <a:ext cx="1021" cy="340"/>
            </a:xfrm>
            <a:prstGeom prst="ellipse">
              <a:avLst/>
            </a:prstGeom>
            <a:noFill/>
            <a:ln w="12700" cap="flat" cmpd="sng" algn="ctr">
              <a:solidFill>
                <a:srgbClr val="0550E7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552EC"/>
                  </a:solidFill>
                </a14:hiddenFill>
              </a:ext>
            </a:extLst>
          </p:spPr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3" name="椭圆 22"/>
            <p:cNvSpPr/>
            <p:nvPr>
              <p:custDataLst>
                <p:tags r:id="rId12"/>
              </p:custDataLst>
            </p:nvPr>
          </p:nvSpPr>
          <p:spPr>
            <a:xfrm>
              <a:off x="4929" y="9029"/>
              <a:ext cx="119" cy="119"/>
            </a:xfrm>
            <a:prstGeom prst="ellipse">
              <a:avLst/>
            </a:prstGeom>
            <a:noFill/>
            <a:ln w="12700" cap="flat" cmpd="sng" algn="ctr">
              <a:solidFill>
                <a:srgbClr val="0550E7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552EC"/>
                  </a:solidFill>
                </a14:hiddenFill>
              </a:ext>
            </a:extLst>
          </p:spPr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sp>
        <p:nvSpPr>
          <p:cNvPr id="13" name="圆角矩形 12"/>
          <p:cNvSpPr/>
          <p:nvPr>
            <p:custDataLst>
              <p:tags r:id="rId13"/>
            </p:custDataLst>
          </p:nvPr>
        </p:nvSpPr>
        <p:spPr>
          <a:xfrm>
            <a:off x="1487170" y="5990590"/>
            <a:ext cx="1414145" cy="462915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552EC"/>
                </a:solidFill>
              </a14:hiddenFill>
            </a:ext>
          </a:extLst>
        </p:spPr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14"/>
            </p:custDataLst>
          </p:nvPr>
        </p:nvSpPr>
        <p:spPr>
          <a:xfrm>
            <a:off x="1487805" y="6015990"/>
            <a:ext cx="1858010" cy="3219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rgbClr val="FFFFFF"/>
                </a:solidFill>
              </a:rPr>
              <a:t>Quantum AI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圆角矩形 9" descr="7b0a202020202262756c6c6574223a20227b5c2263617465676f727949645c223a5c225c222c5c2274656d706c61746549645c223a32303233313332387d220a7d0a"/>
          <p:cNvSpPr/>
          <p:nvPr/>
        </p:nvSpPr>
        <p:spPr>
          <a:xfrm>
            <a:off x="516255" y="1306195"/>
            <a:ext cx="3521075" cy="1193800"/>
          </a:xfrm>
          <a:prstGeom prst="roundRect">
            <a:avLst/>
          </a:prstGeom>
          <a:solidFill>
            <a:srgbClr val="F2F9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l">
              <a:buNone/>
            </a:pPr>
            <a:r>
              <a:rPr lang="zh-CN" altLang="en-US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智能问答系统：</a:t>
            </a:r>
            <a:endParaRPr lang="zh-CN" altLang="en-US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等线" panose="02010600030101010101" charset="-122"/>
            </a:endParaRPr>
          </a:p>
          <a:p>
            <a:pPr algn="l"/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集成外部知识库与生成模型，提供精准、实时的答案。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等线" panose="02010600030101010101" charset="-122"/>
            </a:endParaRPr>
          </a:p>
        </p:txBody>
      </p:sp>
      <p:sp>
        <p:nvSpPr>
          <p:cNvPr id="17" name="圆角矩形 16" descr="7b0a202020202262756c6c6574223a20227b5c2263617465676f727949645c223a5c225c222c5c2274656d706c61746549645c223a32303233313332387d220a7d0a"/>
          <p:cNvSpPr/>
          <p:nvPr/>
        </p:nvSpPr>
        <p:spPr>
          <a:xfrm>
            <a:off x="4269740" y="1316990"/>
            <a:ext cx="3502660" cy="1193800"/>
          </a:xfrm>
          <a:prstGeom prst="roundRect">
            <a:avLst/>
          </a:prstGeom>
          <a:solidFill>
            <a:srgbClr val="F2F9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l">
              <a:buNone/>
            </a:pPr>
            <a:r>
              <a:rPr lang="zh-CN" altLang="en-US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企业知识管理：</a:t>
            </a:r>
            <a:endParaRPr lang="zh-CN" altLang="en-US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等线" panose="02010600030101010101" charset="-122"/>
            </a:endParaRPr>
          </a:p>
          <a:p>
            <a:pPr algn="l"/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整合分散的文档数据库，提供即时知识检索和结构化总结。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9" name="圆角矩形 18" descr="7b0a202020202262756c6c6574223a20227b5c2263617465676f727949645c223a5c225c222c5c2274656d706c61746549645c223a32303233313332387d220a7d0a"/>
          <p:cNvSpPr/>
          <p:nvPr/>
        </p:nvSpPr>
        <p:spPr>
          <a:xfrm>
            <a:off x="8004810" y="1320800"/>
            <a:ext cx="3383280" cy="1193800"/>
          </a:xfrm>
          <a:prstGeom prst="roundRect">
            <a:avLst/>
          </a:prstGeom>
          <a:solidFill>
            <a:srgbClr val="F2F9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l">
              <a:buNone/>
            </a:pPr>
            <a:r>
              <a:rPr lang="zh-CN" altLang="en-US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智能教育与辅导：</a:t>
            </a:r>
            <a:endParaRPr lang="zh-CN" altLang="en-US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等线" panose="02010600030101010101" charset="-122"/>
            </a:endParaRPr>
          </a:p>
          <a:p>
            <a:pPr algn="l"/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结合学生特点和教材题库，生成个性化学习内容。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等线" panose="02010600030101010101" charset="-122"/>
            </a:endParaRPr>
          </a:p>
        </p:txBody>
      </p:sp>
      <p:sp>
        <p:nvSpPr>
          <p:cNvPr id="20" name="圆角矩形 19" descr="7b0a202020202262756c6c6574223a20227b5c2263617465676f727949645c223a5c225c222c5c2274656d706c61746549645c223a32303233313332387d220a7d0a"/>
          <p:cNvSpPr/>
          <p:nvPr/>
        </p:nvSpPr>
        <p:spPr>
          <a:xfrm>
            <a:off x="478155" y="2783205"/>
            <a:ext cx="3521075" cy="1193800"/>
          </a:xfrm>
          <a:prstGeom prst="roundRect">
            <a:avLst/>
          </a:prstGeom>
          <a:solidFill>
            <a:srgbClr val="F2F9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l">
              <a:buNone/>
            </a:pPr>
            <a:r>
              <a:rPr lang="zh-CN" altLang="en-US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金融量化投资：</a:t>
            </a:r>
            <a:endParaRPr lang="zh-CN" altLang="en-US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等线" panose="02010600030101010101" charset="-122"/>
            </a:endParaRPr>
          </a:p>
          <a:p>
            <a:pPr indent="0" algn="l">
              <a:buNone/>
            </a:pPr>
            <a:r>
              <a:rPr lang="zh-CN" altLang="en-US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整合市场数据，生成投资分析与风险预警报告，支持量化交易。</a:t>
            </a:r>
            <a:endParaRPr lang="zh-CN" altLang="en-US" sz="1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等线" panose="02010600030101010101" charset="-122"/>
            </a:endParaRPr>
          </a:p>
        </p:txBody>
      </p:sp>
      <p:sp>
        <p:nvSpPr>
          <p:cNvPr id="24" name="圆角矩形 23" descr="7b0a202020202262756c6c6574223a20227b5c2263617465676f727949645c223a5c225c222c5c2274656d706c61746549645c223a32303233313332387d220a7d0a"/>
          <p:cNvSpPr/>
          <p:nvPr/>
        </p:nvSpPr>
        <p:spPr>
          <a:xfrm>
            <a:off x="4269740" y="2815590"/>
            <a:ext cx="3514090" cy="1193800"/>
          </a:xfrm>
          <a:prstGeom prst="roundRect">
            <a:avLst/>
          </a:prstGeom>
          <a:solidFill>
            <a:srgbClr val="F2F9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l">
              <a:buNone/>
            </a:pPr>
            <a:r>
              <a:rPr lang="zh-CN" altLang="en-US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医疗智能辅助</a:t>
            </a:r>
            <a:r>
              <a:rPr lang="zh-CN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endParaRPr lang="zh-CN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/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等线" panose="02010600030101010101" charset="-122"/>
              </a:rPr>
              <a:t>结合医学文献与患者数据，提供诊断建议、治疗方案及科普内容。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等线" panose="02010600030101010101" charset="-122"/>
            </a:endParaRPr>
          </a:p>
        </p:txBody>
      </p:sp>
      <p:sp>
        <p:nvSpPr>
          <p:cNvPr id="26" name="圆角矩形 25" descr="7b0a202020202262756c6c6574223a20227b5c2263617465676f727949645c223a5c225c222c5c2274656d706c61746549645c223a32303233313332387d220a7d0a"/>
          <p:cNvSpPr/>
          <p:nvPr/>
        </p:nvSpPr>
        <p:spPr>
          <a:xfrm>
            <a:off x="8054340" y="2823210"/>
            <a:ext cx="3430905" cy="1193800"/>
          </a:xfrm>
          <a:prstGeom prst="roundRect">
            <a:avLst/>
          </a:prstGeom>
          <a:solidFill>
            <a:srgbClr val="F2F9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l">
              <a:buNone/>
            </a:pPr>
            <a:r>
              <a:rPr lang="zh-CN" altLang="en-US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等线" panose="02010600030101010101" charset="-122"/>
              </a:rPr>
              <a:t>智能工业生产：</a:t>
            </a:r>
            <a:endParaRPr lang="zh-CN" altLang="en-US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等线" panose="02010600030101010101" charset="-122"/>
            </a:endParaRPr>
          </a:p>
          <a:p>
            <a:pPr algn="l"/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分析设备数据，识别风险，提升故障诊断与预防维护能力。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等线" panose="02010600030101010101" charset="-122"/>
            </a:endParaRPr>
          </a:p>
        </p:txBody>
      </p:sp>
      <p:sp>
        <p:nvSpPr>
          <p:cNvPr id="28" name="圆角矩形 27" descr="7b0a202020202262756c6c6574223a20227b5c2263617465676f727949645c223a5c225c222c5c2274656d706c61746549645c223a32303233313332387d220a7d0a"/>
          <p:cNvSpPr/>
          <p:nvPr/>
        </p:nvSpPr>
        <p:spPr>
          <a:xfrm>
            <a:off x="4269740" y="4382135"/>
            <a:ext cx="3514090" cy="1193800"/>
          </a:xfrm>
          <a:prstGeom prst="roundRect">
            <a:avLst/>
          </a:prstGeom>
          <a:solidFill>
            <a:srgbClr val="F2F9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l">
              <a:buNone/>
            </a:pPr>
            <a:r>
              <a:rPr lang="zh-CN" altLang="en-US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个性化内容创作：</a:t>
            </a:r>
            <a:endParaRPr lang="zh-CN" altLang="en-US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等线" panose="02010600030101010101" charset="-122"/>
            </a:endParaRPr>
          </a:p>
          <a:p>
            <a:pPr indent="0" algn="l">
              <a:buNone/>
            </a:pP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通过检索事实性数据激发创作灵感，辅助高质量文本的创作。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9" name="圆角矩形 28" descr="7b0a202020202262756c6c6574223a20227b5c2263617465676f727949645c223a5c225c222c5c2274656d706c61746549645c223a32303233313332387d220a7d0a"/>
          <p:cNvSpPr/>
          <p:nvPr/>
        </p:nvSpPr>
        <p:spPr>
          <a:xfrm>
            <a:off x="8054340" y="4399915"/>
            <a:ext cx="3430905" cy="1193800"/>
          </a:xfrm>
          <a:prstGeom prst="roundRect">
            <a:avLst/>
          </a:prstGeom>
          <a:solidFill>
            <a:srgbClr val="F2F9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l">
              <a:buNone/>
            </a:pPr>
            <a:r>
              <a:rPr lang="zh-CN" altLang="en-US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等线" panose="02010600030101010101" charset="-122"/>
              </a:rPr>
              <a:t>学术研究助理：</a:t>
            </a:r>
            <a:endParaRPr lang="zh-CN" altLang="en-US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等线" panose="02010600030101010101" charset="-122"/>
            </a:endParaRPr>
          </a:p>
          <a:p>
            <a:pPr algn="l"/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整合科研资料，支持科研人员进行文献问答，提升科研效率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。</a:t>
            </a:r>
            <a:endParaRPr lang="zh-CN" altLang="en-US"/>
          </a:p>
        </p:txBody>
      </p:sp>
      <p:sp>
        <p:nvSpPr>
          <p:cNvPr id="27" name="圆角矩形 26" descr="7b0a202020202262756c6c6574223a20227b5c2263617465676f727949645c223a5c225c222c5c2274656d706c61746549645c223a32303233313332387d220a7d0a"/>
          <p:cNvSpPr/>
          <p:nvPr/>
        </p:nvSpPr>
        <p:spPr>
          <a:xfrm>
            <a:off x="478155" y="4342130"/>
            <a:ext cx="3521075" cy="1233170"/>
          </a:xfrm>
          <a:prstGeom prst="roundRect">
            <a:avLst/>
          </a:prstGeom>
          <a:solidFill>
            <a:srgbClr val="F2F9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l">
              <a:buNone/>
            </a:pPr>
            <a:r>
              <a:rPr lang="zh-CN" altLang="en-US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法律合规审查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:  </a:t>
            </a:r>
            <a:endParaRPr lang="en-US" altLang="zh-CN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等线" panose="02010600030101010101" charset="-122"/>
            </a:endParaRPr>
          </a:p>
          <a:p>
            <a:pPr indent="0" algn="l">
              <a:buNone/>
            </a:pP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自动解析法律文档，提供高效检索与合规建议，降低法律风险。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等线" panose="02010600030101010101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" name="图片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rot="5400000">
            <a:off x="2660650" y="-2661285"/>
            <a:ext cx="6895465" cy="12219305"/>
          </a:xfrm>
          <a:prstGeom prst="rect">
            <a:avLst/>
          </a:prstGeom>
        </p:spPr>
      </p:pic>
      <p:sp>
        <p:nvSpPr>
          <p:cNvPr id="6" name="标题 1"/>
          <p:cNvSpPr txBox="1"/>
          <p:nvPr>
            <p:custDataLst>
              <p:tags r:id="rId3"/>
            </p:custDataLst>
          </p:nvPr>
        </p:nvSpPr>
        <p:spPr>
          <a:xfrm>
            <a:off x="551180" y="2066925"/>
            <a:ext cx="6490335" cy="201041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p>
            <a:pPr algn="l">
              <a:lnSpc>
                <a:spcPct val="130000"/>
              </a:lnSpc>
            </a:pPr>
            <a:r>
              <a:rPr kumimoji="1" lang="en-US" altLang="zh-CN" sz="6000" b="1">
                <a:solidFill>
                  <a:srgbClr val="0552E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kumimoji="1" lang="zh-CN" altLang="en-US" sz="6000" b="1">
                <a:solidFill>
                  <a:srgbClr val="0552E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感</a:t>
            </a:r>
            <a:r>
              <a:rPr kumimoji="1" lang="en-US" altLang="zh-CN" sz="6000" b="1">
                <a:solidFill>
                  <a:srgbClr val="0552E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kumimoji="1" lang="zh-CN" altLang="en-US" sz="6000" b="1">
                <a:solidFill>
                  <a:srgbClr val="0552E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谢</a:t>
            </a:r>
            <a:r>
              <a:rPr kumimoji="1" lang="en-US" altLang="zh-CN" sz="6000" b="1">
                <a:solidFill>
                  <a:srgbClr val="0552E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kumimoji="1" lang="zh-CN" altLang="en-US" sz="6000" b="1">
                <a:solidFill>
                  <a:srgbClr val="0552E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您</a:t>
            </a:r>
            <a:r>
              <a:rPr kumimoji="1" lang="en-US" altLang="zh-CN" sz="6000" b="1">
                <a:solidFill>
                  <a:srgbClr val="0552E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kumimoji="1" lang="zh-CN" altLang="en-US" sz="6000" b="1">
                <a:solidFill>
                  <a:srgbClr val="0552E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kumimoji="1" lang="en-US" altLang="zh-CN" sz="6000" b="1">
                <a:solidFill>
                  <a:srgbClr val="0552E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kumimoji="1" lang="zh-CN" altLang="en-US" sz="6000" b="1">
                <a:solidFill>
                  <a:srgbClr val="0552E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观</a:t>
            </a:r>
            <a:r>
              <a:rPr kumimoji="1" lang="en-US" altLang="zh-CN" sz="6000" b="1">
                <a:solidFill>
                  <a:srgbClr val="0552E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kumimoji="1" lang="zh-CN" altLang="en-US" sz="6000" b="1">
                <a:solidFill>
                  <a:srgbClr val="0552E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看</a:t>
            </a:r>
            <a:endParaRPr kumimoji="1" lang="zh-CN" altLang="en-US" sz="6000" b="1">
              <a:solidFill>
                <a:srgbClr val="0552EC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标题 1"/>
          <p:cNvSpPr txBox="1"/>
          <p:nvPr>
            <p:custDataLst>
              <p:tags r:id="rId4"/>
            </p:custDataLst>
          </p:nvPr>
        </p:nvSpPr>
        <p:spPr>
          <a:xfrm>
            <a:off x="839251" y="2133094"/>
            <a:ext cx="682719" cy="333523"/>
          </a:xfrm>
          <a:custGeom>
            <a:avLst/>
            <a:gdLst>
              <a:gd name="connsiteX0" fmla="*/ 256569 w 1447399"/>
              <a:gd name="connsiteY0" fmla="*/ 0 h 961971"/>
              <a:gd name="connsiteX1" fmla="*/ 0 w 1447399"/>
              <a:gd name="connsiteY1" fmla="*/ 0 h 961971"/>
              <a:gd name="connsiteX2" fmla="*/ 256569 w 1447399"/>
              <a:gd name="connsiteY2" fmla="*/ 480986 h 961971"/>
              <a:gd name="connsiteX3" fmla="*/ 0 w 1447399"/>
              <a:gd name="connsiteY3" fmla="*/ 961971 h 961971"/>
              <a:gd name="connsiteX4" fmla="*/ 256569 w 1447399"/>
              <a:gd name="connsiteY4" fmla="*/ 961971 h 961971"/>
              <a:gd name="connsiteX5" fmla="*/ 513137 w 1447399"/>
              <a:gd name="connsiteY5" fmla="*/ 480986 h 961971"/>
              <a:gd name="connsiteX6" fmla="*/ 723700 w 1447399"/>
              <a:gd name="connsiteY6" fmla="*/ 0 h 961971"/>
              <a:gd name="connsiteX7" fmla="*/ 467131 w 1447399"/>
              <a:gd name="connsiteY7" fmla="*/ 0 h 961971"/>
              <a:gd name="connsiteX8" fmla="*/ 723700 w 1447399"/>
              <a:gd name="connsiteY8" fmla="*/ 480986 h 961971"/>
              <a:gd name="connsiteX9" fmla="*/ 467131 w 1447399"/>
              <a:gd name="connsiteY9" fmla="*/ 961971 h 961971"/>
              <a:gd name="connsiteX10" fmla="*/ 723700 w 1447399"/>
              <a:gd name="connsiteY10" fmla="*/ 961971 h 961971"/>
              <a:gd name="connsiteX11" fmla="*/ 980268 w 1447399"/>
              <a:gd name="connsiteY11" fmla="*/ 480986 h 961971"/>
              <a:gd name="connsiteX12" fmla="*/ 1190831 w 1447399"/>
              <a:gd name="connsiteY12" fmla="*/ 0 h 961971"/>
              <a:gd name="connsiteX13" fmla="*/ 934262 w 1447399"/>
              <a:gd name="connsiteY13" fmla="*/ 0 h 961971"/>
              <a:gd name="connsiteX14" fmla="*/ 1190831 w 1447399"/>
              <a:gd name="connsiteY14" fmla="*/ 480986 h 961971"/>
              <a:gd name="connsiteX15" fmla="*/ 934262 w 1447399"/>
              <a:gd name="connsiteY15" fmla="*/ 961971 h 961971"/>
              <a:gd name="connsiteX16" fmla="*/ 1190831 w 1447399"/>
              <a:gd name="connsiteY16" fmla="*/ 961971 h 961971"/>
              <a:gd name="connsiteX17" fmla="*/ 1447399 w 1447399"/>
              <a:gd name="connsiteY17" fmla="*/ 480986 h 961971"/>
            </a:gdLst>
            <a:ahLst/>
            <a:cxnLst/>
            <a:rect l="l" t="t" r="r" b="b"/>
            <a:pathLst>
              <a:path w="1447399" h="961971">
                <a:moveTo>
                  <a:pt x="256569" y="0"/>
                </a:moveTo>
                <a:lnTo>
                  <a:pt x="0" y="0"/>
                </a:lnTo>
                <a:lnTo>
                  <a:pt x="256569" y="480986"/>
                </a:lnTo>
                <a:lnTo>
                  <a:pt x="0" y="961971"/>
                </a:lnTo>
                <a:lnTo>
                  <a:pt x="256569" y="961971"/>
                </a:lnTo>
                <a:lnTo>
                  <a:pt x="513137" y="480986"/>
                </a:lnTo>
                <a:close/>
                <a:moveTo>
                  <a:pt x="723700" y="0"/>
                </a:moveTo>
                <a:lnTo>
                  <a:pt x="467131" y="0"/>
                </a:lnTo>
                <a:lnTo>
                  <a:pt x="723700" y="480986"/>
                </a:lnTo>
                <a:lnTo>
                  <a:pt x="467131" y="961971"/>
                </a:lnTo>
                <a:lnTo>
                  <a:pt x="723700" y="961971"/>
                </a:lnTo>
                <a:lnTo>
                  <a:pt x="980268" y="480986"/>
                </a:lnTo>
                <a:close/>
                <a:moveTo>
                  <a:pt x="1190831" y="0"/>
                </a:moveTo>
                <a:lnTo>
                  <a:pt x="934262" y="0"/>
                </a:lnTo>
                <a:lnTo>
                  <a:pt x="1190831" y="480986"/>
                </a:lnTo>
                <a:lnTo>
                  <a:pt x="934262" y="961971"/>
                </a:lnTo>
                <a:lnTo>
                  <a:pt x="1190831" y="961971"/>
                </a:lnTo>
                <a:lnTo>
                  <a:pt x="1447399" y="480986"/>
                </a:lnTo>
                <a:close/>
              </a:path>
            </a:pathLst>
          </a:custGeom>
          <a:solidFill>
            <a:srgbClr val="0552EC">
              <a:lumMod val="40000"/>
              <a:lumOff val="60000"/>
              <a:alpha val="42000"/>
            </a:srgb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5"/>
            </p:custDataLst>
          </p:nvPr>
        </p:nvSpPr>
        <p:spPr>
          <a:xfrm flipV="1">
            <a:off x="766861" y="3860757"/>
            <a:ext cx="4656844" cy="57400"/>
          </a:xfrm>
          <a:prstGeom prst="roundRect">
            <a:avLst>
              <a:gd name="adj" fmla="val 50000"/>
            </a:avLst>
          </a:prstGeom>
          <a:solidFill>
            <a:srgbClr val="0550E7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椭圆 6"/>
          <p:cNvSpPr/>
          <p:nvPr>
            <p:custDataLst>
              <p:tags r:id="rId6"/>
            </p:custDataLst>
          </p:nvPr>
        </p:nvSpPr>
        <p:spPr>
          <a:xfrm>
            <a:off x="9336405" y="5950585"/>
            <a:ext cx="502920" cy="502920"/>
          </a:xfrm>
          <a:prstGeom prst="ellipse">
            <a:avLst/>
          </a:prstGeom>
          <a:solidFill>
            <a:srgbClr val="0552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9415463" y="6029643"/>
            <a:ext cx="344805" cy="344805"/>
            <a:chOff x="4478" y="8576"/>
            <a:chExt cx="1020" cy="1020"/>
          </a:xfrm>
        </p:grpSpPr>
        <p:sp>
          <p:nvSpPr>
            <p:cNvPr id="9" name="椭圆 8"/>
            <p:cNvSpPr/>
            <p:nvPr>
              <p:custDataLst>
                <p:tags r:id="rId7"/>
              </p:custDataLst>
            </p:nvPr>
          </p:nvSpPr>
          <p:spPr>
            <a:xfrm rot="1800000">
              <a:off x="4478" y="8916"/>
              <a:ext cx="1021" cy="3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552EC"/>
                  </a:solidFill>
                </a14:hiddenFill>
              </a:ext>
            </a:extLst>
          </p:spPr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椭圆 11"/>
            <p:cNvSpPr/>
            <p:nvPr>
              <p:custDataLst>
                <p:tags r:id="rId8"/>
              </p:custDataLst>
            </p:nvPr>
          </p:nvSpPr>
          <p:spPr>
            <a:xfrm rot="19800000">
              <a:off x="4478" y="8916"/>
              <a:ext cx="1021" cy="3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552EC"/>
                  </a:solidFill>
                </a14:hiddenFill>
              </a:ext>
            </a:extLst>
          </p:spPr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4" name="椭圆 13"/>
            <p:cNvSpPr/>
            <p:nvPr>
              <p:custDataLst>
                <p:tags r:id="rId9"/>
              </p:custDataLst>
            </p:nvPr>
          </p:nvSpPr>
          <p:spPr>
            <a:xfrm rot="5400000">
              <a:off x="4478" y="8916"/>
              <a:ext cx="1021" cy="3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552EC"/>
                  </a:solidFill>
                </a14:hiddenFill>
              </a:ext>
            </a:extLst>
          </p:spPr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5" name="椭圆 14"/>
            <p:cNvSpPr/>
            <p:nvPr>
              <p:custDataLst>
                <p:tags r:id="rId10"/>
              </p:custDataLst>
            </p:nvPr>
          </p:nvSpPr>
          <p:spPr>
            <a:xfrm>
              <a:off x="4929" y="9029"/>
              <a:ext cx="119" cy="119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552EC"/>
                  </a:solidFill>
                </a14:hiddenFill>
              </a:ext>
            </a:extLst>
          </p:spPr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sp>
        <p:nvSpPr>
          <p:cNvPr id="17" name="圆角矩形 16"/>
          <p:cNvSpPr/>
          <p:nvPr>
            <p:custDataLst>
              <p:tags r:id="rId11"/>
            </p:custDataLst>
          </p:nvPr>
        </p:nvSpPr>
        <p:spPr>
          <a:xfrm>
            <a:off x="10056495" y="5990590"/>
            <a:ext cx="1451610" cy="462915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rgbClr val="0552EC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552EC"/>
                </a:solidFill>
              </a14:hiddenFill>
            </a:ext>
          </a:extLst>
        </p:spPr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10071100" y="6021070"/>
            <a:ext cx="1603375" cy="3219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rgbClr val="0550E7"/>
                </a:solidFill>
              </a:rPr>
              <a:t>Quantum AI</a:t>
            </a:r>
            <a:endParaRPr lang="zh-CN" altLang="en-US">
              <a:solidFill>
                <a:srgbClr val="0550E7"/>
              </a:solidFill>
            </a:endParaRPr>
          </a:p>
        </p:txBody>
      </p:sp>
      <p:pic>
        <p:nvPicPr>
          <p:cNvPr id="4" name="图片 3" descr="微信图片_20250313150120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67080" y="620395"/>
            <a:ext cx="933450" cy="931545"/>
          </a:xfrm>
          <a:prstGeom prst="rect">
            <a:avLst/>
          </a:prstGeom>
        </p:spPr>
      </p:pic>
      <p:sp>
        <p:nvSpPr>
          <p:cNvPr id="8" name="标题 1"/>
          <p:cNvSpPr txBox="1"/>
          <p:nvPr>
            <p:custDataLst>
              <p:tags r:id="rId15"/>
            </p:custDataLst>
          </p:nvPr>
        </p:nvSpPr>
        <p:spPr>
          <a:xfrm>
            <a:off x="767080" y="5914390"/>
            <a:ext cx="2947035" cy="53213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p>
            <a:pPr algn="l">
              <a:lnSpc>
                <a:spcPct val="130000"/>
              </a:lnSpc>
            </a:pPr>
            <a:r>
              <a:rPr kumimoji="1" lang="en-US" altLang="zh-CN" sz="2800" b="1">
                <a:solidFill>
                  <a:srgbClr val="0552E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kumimoji="1" lang="en-US" sz="2800" b="1">
                <a:solidFill>
                  <a:srgbClr val="0552E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2025</a:t>
            </a:r>
            <a:endParaRPr kumimoji="1" lang="en-US" sz="2800" b="1">
              <a:solidFill>
                <a:srgbClr val="0552EC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" name="图片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rot="5400000">
            <a:off x="2660650" y="-2661285"/>
            <a:ext cx="6895465" cy="12219305"/>
          </a:xfrm>
          <a:prstGeom prst="rect">
            <a:avLst/>
          </a:prstGeom>
        </p:spPr>
      </p:pic>
      <p:sp>
        <p:nvSpPr>
          <p:cNvPr id="4" name="标题 1"/>
          <p:cNvSpPr txBox="1"/>
          <p:nvPr>
            <p:custDataLst>
              <p:tags r:id="rId3"/>
            </p:custDataLst>
          </p:nvPr>
        </p:nvSpPr>
        <p:spPr>
          <a:xfrm>
            <a:off x="0" y="194310"/>
            <a:ext cx="7237730" cy="1998980"/>
          </a:xfrm>
          <a:custGeom>
            <a:avLst/>
            <a:gdLst>
              <a:gd name="connsiteX0" fmla="*/ 0 w 7680325"/>
              <a:gd name="connsiteY0" fmla="*/ 0 h 2393065"/>
              <a:gd name="connsiteX1" fmla="*/ 7680325 w 7680325"/>
              <a:gd name="connsiteY1" fmla="*/ 0 h 2393065"/>
              <a:gd name="connsiteX2" fmla="*/ 6753679 w 7680325"/>
              <a:gd name="connsiteY2" fmla="*/ 1853291 h 2393065"/>
              <a:gd name="connsiteX3" fmla="*/ 5880305 w 7680325"/>
              <a:gd name="connsiteY3" fmla="*/ 2393065 h 2393065"/>
              <a:gd name="connsiteX4" fmla="*/ 1578129 w 7680325"/>
              <a:gd name="connsiteY4" fmla="*/ 2393065 h 2393065"/>
              <a:gd name="connsiteX5" fmla="*/ 704755 w 7680325"/>
              <a:gd name="connsiteY5" fmla="*/ 1853291 h 2393065"/>
              <a:gd name="connsiteX6" fmla="*/ 0 w 7680325"/>
              <a:gd name="connsiteY6" fmla="*/ 443782 h 2393065"/>
            </a:gdLst>
            <a:ahLst/>
            <a:cxnLst/>
            <a:rect l="l" t="t" r="r" b="b"/>
            <a:pathLst>
              <a:path w="7680325" h="2393065">
                <a:moveTo>
                  <a:pt x="0" y="0"/>
                </a:moveTo>
                <a:lnTo>
                  <a:pt x="7680325" y="0"/>
                </a:lnTo>
                <a:lnTo>
                  <a:pt x="6753679" y="1853291"/>
                </a:lnTo>
                <a:cubicBezTo>
                  <a:pt x="6588239" y="2184173"/>
                  <a:pt x="6250242" y="2393065"/>
                  <a:pt x="5880305" y="2393065"/>
                </a:cubicBezTo>
                <a:lnTo>
                  <a:pt x="1578129" y="2393065"/>
                </a:lnTo>
                <a:cubicBezTo>
                  <a:pt x="1208192" y="2393065"/>
                  <a:pt x="870196" y="2184173"/>
                  <a:pt x="704755" y="1853291"/>
                </a:cubicBezTo>
                <a:lnTo>
                  <a:pt x="0" y="443782"/>
                </a:lnTo>
                <a:close/>
              </a:path>
            </a:pathLst>
          </a:custGeom>
          <a:noFill/>
          <a:ln w="34925" cap="flat">
            <a:solidFill>
              <a:srgbClr val="2BADFF"/>
            </a:solidFill>
            <a:miter/>
          </a:ln>
          <a:effectLst/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4"/>
            </p:custDataLst>
          </p:nvPr>
        </p:nvSpPr>
        <p:spPr>
          <a:xfrm>
            <a:off x="0" y="635"/>
            <a:ext cx="7353300" cy="2234565"/>
          </a:xfrm>
          <a:custGeom>
            <a:avLst/>
            <a:gdLst>
              <a:gd name="connsiteX0" fmla="*/ 0 w 7353054"/>
              <a:gd name="connsiteY0" fmla="*/ 0 h 2235200"/>
              <a:gd name="connsiteX1" fmla="*/ 7353054 w 7353054"/>
              <a:gd name="connsiteY1" fmla="*/ 0 h 2235200"/>
              <a:gd name="connsiteX2" fmla="*/ 6625747 w 7353054"/>
              <a:gd name="connsiteY2" fmla="*/ 1454614 h 2235200"/>
              <a:gd name="connsiteX3" fmla="*/ 5362733 w 7353054"/>
              <a:gd name="connsiteY3" fmla="*/ 2235200 h 2235200"/>
              <a:gd name="connsiteX4" fmla="*/ 1333920 w 7353054"/>
              <a:gd name="connsiteY4" fmla="*/ 2235200 h 2235200"/>
              <a:gd name="connsiteX5" fmla="*/ 70905 w 7353054"/>
              <a:gd name="connsiteY5" fmla="*/ 1454614 h 2235200"/>
              <a:gd name="connsiteX6" fmla="*/ 0 w 7353054"/>
              <a:gd name="connsiteY6" fmla="*/ 1312804 h 2235200"/>
            </a:gdLst>
            <a:ahLst/>
            <a:cxnLst/>
            <a:rect l="l" t="t" r="r" b="b"/>
            <a:pathLst>
              <a:path w="7353054" h="2235200">
                <a:moveTo>
                  <a:pt x="0" y="0"/>
                </a:moveTo>
                <a:lnTo>
                  <a:pt x="7353054" y="0"/>
                </a:lnTo>
                <a:lnTo>
                  <a:pt x="6625747" y="1454614"/>
                </a:lnTo>
                <a:cubicBezTo>
                  <a:pt x="6386497" y="1933113"/>
                  <a:pt x="5897711" y="2235200"/>
                  <a:pt x="5362733" y="2235200"/>
                </a:cubicBezTo>
                <a:lnTo>
                  <a:pt x="1333920" y="2235200"/>
                </a:lnTo>
                <a:cubicBezTo>
                  <a:pt x="798941" y="2235200"/>
                  <a:pt x="310154" y="1933113"/>
                  <a:pt x="70905" y="1454614"/>
                </a:cubicBezTo>
                <a:lnTo>
                  <a:pt x="0" y="1312804"/>
                </a:lnTo>
                <a:close/>
              </a:path>
            </a:pathLst>
          </a:custGeom>
          <a:gradFill>
            <a:gsLst>
              <a:gs pos="0">
                <a:srgbClr val="0552EC"/>
              </a:gs>
              <a:gs pos="100000">
                <a:srgbClr val="0552EC">
                  <a:lumMod val="8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5"/>
            </p:custDataLst>
          </p:nvPr>
        </p:nvSpPr>
        <p:spPr>
          <a:xfrm>
            <a:off x="2711433" y="1039870"/>
            <a:ext cx="524798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p>
            <a:pPr algn="l">
              <a:lnSpc>
                <a:spcPct val="110000"/>
              </a:lnSpc>
            </a:pPr>
            <a:r>
              <a:rPr kumimoji="1" lang="en-US" altLang="zh-CN" sz="320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charset="0"/>
                <a:ea typeface="OPPOSans R" panose="00020600040101010101" charset="-122"/>
                <a:cs typeface="Times New Roman" panose="02020603050405020304" charset="0"/>
              </a:rPr>
              <a:t>CONTENTS</a:t>
            </a:r>
            <a:endParaRPr kumimoji="1" lang="en-US" altLang="zh-CN" sz="3200" b="1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Times New Roman" panose="02020603050405020304" charset="0"/>
              <a:ea typeface="OPPOSans R" panose="00020600040101010101" charset="-122"/>
              <a:cs typeface="Times New Roman" panose="02020603050405020304" charset="0"/>
            </a:endParaRPr>
          </a:p>
        </p:txBody>
      </p:sp>
      <p:sp>
        <p:nvSpPr>
          <p:cNvPr id="6" name="标题 1"/>
          <p:cNvSpPr txBox="1"/>
          <p:nvPr>
            <p:custDataLst>
              <p:tags r:id="rId6"/>
            </p:custDataLst>
          </p:nvPr>
        </p:nvSpPr>
        <p:spPr>
          <a:xfrm>
            <a:off x="9939071" y="6153152"/>
            <a:ext cx="2278964" cy="742948"/>
          </a:xfrm>
          <a:custGeom>
            <a:avLst/>
            <a:gdLst>
              <a:gd name="connsiteX0" fmla="*/ 759290 w 2278964"/>
              <a:gd name="connsiteY0" fmla="*/ 0 h 742948"/>
              <a:gd name="connsiteX1" fmla="*/ 2278964 w 2278964"/>
              <a:gd name="connsiteY1" fmla="*/ 0 h 742948"/>
              <a:gd name="connsiteX2" fmla="*/ 2278964 w 2278964"/>
              <a:gd name="connsiteY2" fmla="*/ 742948 h 742948"/>
              <a:gd name="connsiteX3" fmla="*/ 0 w 2278964"/>
              <a:gd name="connsiteY3" fmla="*/ 742948 h 742948"/>
              <a:gd name="connsiteX4" fmla="*/ 198037 w 2278964"/>
              <a:gd name="connsiteY4" fmla="*/ 346874 h 742948"/>
              <a:gd name="connsiteX5" fmla="*/ 759290 w 2278964"/>
              <a:gd name="connsiteY5" fmla="*/ 0 h 742948"/>
            </a:gdLst>
            <a:ahLst/>
            <a:cxnLst/>
            <a:rect l="l" t="t" r="r" b="b"/>
            <a:pathLst>
              <a:path w="2278964" h="742948">
                <a:moveTo>
                  <a:pt x="759290" y="0"/>
                </a:moveTo>
                <a:lnTo>
                  <a:pt x="2278964" y="0"/>
                </a:lnTo>
                <a:lnTo>
                  <a:pt x="2278964" y="742948"/>
                </a:lnTo>
                <a:lnTo>
                  <a:pt x="0" y="742948"/>
                </a:lnTo>
                <a:lnTo>
                  <a:pt x="198037" y="346874"/>
                </a:lnTo>
                <a:cubicBezTo>
                  <a:pt x="304353" y="134240"/>
                  <a:pt x="521558" y="0"/>
                  <a:pt x="759290" y="0"/>
                </a:cubicBezTo>
                <a:close/>
              </a:path>
            </a:pathLst>
          </a:custGeom>
          <a:gradFill>
            <a:gsLst>
              <a:gs pos="0">
                <a:srgbClr val="2BADFF"/>
              </a:gs>
              <a:gs pos="74000">
                <a:srgbClr val="2BADFF">
                  <a:lumMod val="7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7"/>
            </p:custDataLst>
          </p:nvPr>
        </p:nvSpPr>
        <p:spPr>
          <a:xfrm>
            <a:off x="911283" y="548798"/>
            <a:ext cx="1977967" cy="9233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p>
            <a:pPr algn="l">
              <a:lnSpc>
                <a:spcPct val="110000"/>
              </a:lnSpc>
            </a:pPr>
            <a:r>
              <a:rPr kumimoji="1" lang="en-US" altLang="zh-CN" sz="660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OPPOSans H" panose="00020600040101010101" charset="-122"/>
              </a:rPr>
              <a:t>目录</a:t>
            </a:r>
            <a:endParaRPr kumimoji="1" lang="en-US" altLang="zh-CN" sz="6600" b="1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OPPOSans H" panose="00020600040101010101" charset="-122"/>
            </a:endParaRPr>
          </a:p>
        </p:txBody>
      </p:sp>
      <p:pic>
        <p:nvPicPr>
          <p:cNvPr id="8" name="图片 7" descr="微信图片_2025031315012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0993120" y="260350"/>
            <a:ext cx="577850" cy="576580"/>
          </a:xfrm>
          <a:prstGeom prst="rect">
            <a:avLst/>
          </a:prstGeom>
        </p:spPr>
      </p:pic>
      <p:grpSp>
        <p:nvGrpSpPr>
          <p:cNvPr id="7" name="组合 6"/>
          <p:cNvGrpSpPr/>
          <p:nvPr>
            <p:custDataLst>
              <p:tags r:id="rId10"/>
            </p:custDataLst>
          </p:nvPr>
        </p:nvGrpSpPr>
        <p:grpSpPr>
          <a:xfrm>
            <a:off x="709826" y="2980857"/>
            <a:ext cx="1617747" cy="2369018"/>
            <a:chOff x="1417" y="4417"/>
            <a:chExt cx="3728" cy="4884"/>
          </a:xfrm>
        </p:grpSpPr>
        <p:sp>
          <p:nvSpPr>
            <p:cNvPr id="19" name="标题 1"/>
            <p:cNvSpPr txBox="1"/>
            <p:nvPr>
              <p:custDataLst>
                <p:tags r:id="rId11"/>
              </p:custDataLst>
            </p:nvPr>
          </p:nvSpPr>
          <p:spPr>
            <a:xfrm>
              <a:off x="1417" y="4417"/>
              <a:ext cx="3728" cy="4884"/>
            </a:xfrm>
            <a:prstGeom prst="roundRect">
              <a:avLst>
                <a:gd name="adj" fmla="val 2667"/>
              </a:avLst>
            </a:prstGeom>
            <a:solidFill>
              <a:srgbClr val="FFFFFF"/>
            </a:solidFill>
            <a:ln w="12700" cap="flat">
              <a:solidFill>
                <a:srgbClr val="0552EC"/>
              </a:solidFill>
              <a:miter/>
            </a:ln>
            <a:effectLst>
              <a:outerShdw blurRad="114300" dist="76200" dir="5400000" algn="t" rotWithShape="0">
                <a:srgbClr val="2BADFF">
                  <a:lumMod val="75000"/>
                  <a:alpha val="18000"/>
                </a:srgbClr>
              </a:outerShdw>
            </a:effectLst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3" name="标题 1"/>
            <p:cNvSpPr txBox="1"/>
            <p:nvPr>
              <p:custDataLst>
                <p:tags r:id="rId12"/>
              </p:custDataLst>
            </p:nvPr>
          </p:nvSpPr>
          <p:spPr>
            <a:xfrm>
              <a:off x="2032" y="4606"/>
              <a:ext cx="2500" cy="279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>
              <a:spAutoFit/>
            </a:bodyPr>
            <a:p>
              <a:pPr algn="ctr">
                <a:lnSpc>
                  <a:spcPct val="110000"/>
                </a:lnSpc>
              </a:pPr>
              <a:r>
                <a:rPr kumimoji="1" lang="en-US" altLang="zh-CN" sz="8000">
                  <a:solidFill>
                    <a:srgbClr val="0552EC"/>
                  </a:solidFill>
                  <a:effectLst/>
                  <a:latin typeface="OPPOSans H" panose="00020600040101010101" charset="-122"/>
                  <a:ea typeface="OPPOSans H" panose="00020600040101010101" charset="-122"/>
                  <a:cs typeface="OPPOSans H" panose="00020600040101010101" charset="-122"/>
                </a:rPr>
                <a:t>1</a:t>
              </a:r>
              <a:endParaRPr kumimoji="1" lang="en-US" altLang="zh-CN" sz="8000">
                <a:solidFill>
                  <a:srgbClr val="0552EC"/>
                </a:solidFill>
                <a:effectLst/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endParaRPr>
            </a:p>
          </p:txBody>
        </p:sp>
        <p:sp>
          <p:nvSpPr>
            <p:cNvPr id="27" name="标题 1"/>
            <p:cNvSpPr txBox="1"/>
            <p:nvPr>
              <p:custDataLst>
                <p:tags r:id="rId13"/>
              </p:custDataLst>
            </p:nvPr>
          </p:nvSpPr>
          <p:spPr>
            <a:xfrm>
              <a:off x="1827" y="7214"/>
              <a:ext cx="2908" cy="78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p>
              <a:pPr algn="ctr">
                <a:lnSpc>
                  <a:spcPct val="100000"/>
                </a:lnSpc>
              </a:pPr>
              <a:r>
                <a:rPr kumimoji="1" lang="en-US" altLang="zh-CN" sz="2400" b="1">
                  <a:ln w="12700">
                    <a:noFill/>
                  </a:ln>
                  <a:solidFill>
                    <a:srgbClr val="40404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OPPOSans H" panose="00020600040101010101" charset="-122"/>
                </a:rPr>
                <a:t>产品背景</a:t>
              </a:r>
              <a:endParaRPr kumimoji="1" lang="en-US" altLang="zh-CN" sz="24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OPPOSans H" panose="00020600040101010101" charset="-122"/>
              </a:endParaRPr>
            </a:p>
          </p:txBody>
        </p:sp>
        <p:sp>
          <p:nvSpPr>
            <p:cNvPr id="9" name="标题 1"/>
            <p:cNvSpPr txBox="1"/>
            <p:nvPr>
              <p:custDataLst>
                <p:tags r:id="rId14"/>
              </p:custDataLst>
            </p:nvPr>
          </p:nvSpPr>
          <p:spPr>
            <a:xfrm>
              <a:off x="1827" y="8119"/>
              <a:ext cx="2908" cy="78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p>
              <a:pPr algn="ctr">
                <a:lnSpc>
                  <a:spcPct val="100000"/>
                </a:lnSpc>
              </a:pPr>
              <a:r>
                <a:rPr kumimoji="1" lang="en-US" altLang="zh-CN" sz="1400" b="1">
                  <a:ln w="12700">
                    <a:noFill/>
                  </a:ln>
                  <a:solidFill>
                    <a:srgbClr val="FFFFFF">
                      <a:lumMod val="75000"/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OPPOSans H" panose="00020600040101010101" charset="-122"/>
                </a:rPr>
                <a:t>Product Background</a:t>
              </a:r>
              <a:endParaRPr kumimoji="1" lang="en-US" altLang="zh-CN" sz="1400" b="1">
                <a:ln w="12700">
                  <a:noFill/>
                </a:ln>
                <a:solidFill>
                  <a:srgbClr val="FFFFFF">
                    <a:lumMod val="75000"/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OPPOSans H" panose="00020600040101010101" charset="-122"/>
              </a:endParaRPr>
            </a:p>
          </p:txBody>
        </p:sp>
      </p:grpSp>
      <p:grpSp>
        <p:nvGrpSpPr>
          <p:cNvPr id="17" name="组合 16"/>
          <p:cNvGrpSpPr/>
          <p:nvPr>
            <p:custDataLst>
              <p:tags r:id="rId15"/>
            </p:custDataLst>
          </p:nvPr>
        </p:nvGrpSpPr>
        <p:grpSpPr>
          <a:xfrm>
            <a:off x="2552906" y="2979900"/>
            <a:ext cx="1617747" cy="2369018"/>
            <a:chOff x="1417" y="4417"/>
            <a:chExt cx="3728" cy="4884"/>
          </a:xfrm>
        </p:grpSpPr>
        <p:sp>
          <p:nvSpPr>
            <p:cNvPr id="18" name="标题 1"/>
            <p:cNvSpPr txBox="1"/>
            <p:nvPr>
              <p:custDataLst>
                <p:tags r:id="rId16"/>
              </p:custDataLst>
            </p:nvPr>
          </p:nvSpPr>
          <p:spPr>
            <a:xfrm>
              <a:off x="1417" y="4417"/>
              <a:ext cx="3728" cy="4884"/>
            </a:xfrm>
            <a:prstGeom prst="roundRect">
              <a:avLst>
                <a:gd name="adj" fmla="val 2667"/>
              </a:avLst>
            </a:prstGeom>
            <a:solidFill>
              <a:srgbClr val="FFFFFF"/>
            </a:solidFill>
            <a:ln w="12700" cap="flat">
              <a:solidFill>
                <a:srgbClr val="0552EC"/>
              </a:solidFill>
              <a:miter/>
            </a:ln>
            <a:effectLst>
              <a:outerShdw blurRad="114300" dist="76200" dir="5400000" algn="t" rotWithShape="0">
                <a:srgbClr val="2BADFF">
                  <a:lumMod val="75000"/>
                  <a:alpha val="18000"/>
                </a:srgbClr>
              </a:outerShdw>
            </a:effectLst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1" name="标题 1"/>
            <p:cNvSpPr txBox="1"/>
            <p:nvPr>
              <p:custDataLst>
                <p:tags r:id="rId17"/>
              </p:custDataLst>
            </p:nvPr>
          </p:nvSpPr>
          <p:spPr>
            <a:xfrm>
              <a:off x="1787" y="4606"/>
              <a:ext cx="3147" cy="279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>
              <a:spAutoFit/>
            </a:bodyPr>
            <a:p>
              <a:pPr algn="ctr">
                <a:lnSpc>
                  <a:spcPct val="110000"/>
                </a:lnSpc>
              </a:pPr>
              <a:r>
                <a:rPr kumimoji="1" lang="en-US" altLang="zh-CN" sz="8000">
                  <a:solidFill>
                    <a:srgbClr val="0552EC"/>
                  </a:solidFill>
                  <a:effectLst/>
                  <a:latin typeface="OPPOSans H" panose="00020600040101010101" charset="-122"/>
                  <a:ea typeface="OPPOSans H" panose="00020600040101010101" charset="-122"/>
                  <a:cs typeface="OPPOSans H" panose="00020600040101010101" charset="-122"/>
                </a:rPr>
                <a:t>2</a:t>
              </a:r>
              <a:endParaRPr kumimoji="1" lang="en-US" altLang="zh-CN" sz="8000">
                <a:solidFill>
                  <a:srgbClr val="0552EC"/>
                </a:solidFill>
                <a:effectLst/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endParaRPr>
            </a:p>
          </p:txBody>
        </p:sp>
        <p:sp>
          <p:nvSpPr>
            <p:cNvPr id="32" name="标题 1"/>
            <p:cNvSpPr txBox="1"/>
            <p:nvPr>
              <p:custDataLst>
                <p:tags r:id="rId18"/>
              </p:custDataLst>
            </p:nvPr>
          </p:nvSpPr>
          <p:spPr>
            <a:xfrm>
              <a:off x="1827" y="7214"/>
              <a:ext cx="2908" cy="78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p>
              <a:pPr algn="ctr">
                <a:lnSpc>
                  <a:spcPct val="100000"/>
                </a:lnSpc>
              </a:pPr>
              <a:r>
                <a:rPr kumimoji="1" lang="zh-CN" altLang="en-US" sz="2400" b="1">
                  <a:ln w="12700">
                    <a:noFill/>
                  </a:ln>
                  <a:solidFill>
                    <a:srgbClr val="40404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OPPOSans H" panose="00020600040101010101" charset="-122"/>
                </a:rPr>
                <a:t>产品</a:t>
              </a:r>
              <a:r>
                <a:rPr kumimoji="1" lang="zh-CN" altLang="en-US" sz="2400" b="1">
                  <a:ln w="12700">
                    <a:noFill/>
                  </a:ln>
                  <a:solidFill>
                    <a:srgbClr val="40404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OPPOSans H" panose="00020600040101010101" charset="-122"/>
                </a:rPr>
                <a:t>展示</a:t>
              </a:r>
              <a:endParaRPr kumimoji="1" lang="zh-CN" altLang="en-US" sz="24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OPPOSans H" panose="00020600040101010101" charset="-122"/>
              </a:endParaRPr>
            </a:p>
          </p:txBody>
        </p:sp>
        <p:sp>
          <p:nvSpPr>
            <p:cNvPr id="33" name="标题 1"/>
            <p:cNvSpPr txBox="1"/>
            <p:nvPr>
              <p:custDataLst>
                <p:tags r:id="rId19"/>
              </p:custDataLst>
            </p:nvPr>
          </p:nvSpPr>
          <p:spPr>
            <a:xfrm>
              <a:off x="1827" y="8119"/>
              <a:ext cx="2908" cy="78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p>
              <a:pPr algn="ctr">
                <a:lnSpc>
                  <a:spcPct val="100000"/>
                </a:lnSpc>
              </a:pPr>
              <a:r>
                <a:rPr kumimoji="1" lang="en-US" altLang="zh-CN" sz="1400" b="1">
                  <a:ln w="12700">
                    <a:noFill/>
                  </a:ln>
                  <a:solidFill>
                    <a:srgbClr val="FFFFFF">
                      <a:lumMod val="75000"/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OPPOSans H" panose="00020600040101010101" charset="-122"/>
                </a:rPr>
                <a:t>Product Showcase</a:t>
              </a:r>
              <a:endParaRPr kumimoji="1" lang="en-US" altLang="zh-CN" sz="1400" b="1">
                <a:ln w="12700">
                  <a:noFill/>
                </a:ln>
                <a:solidFill>
                  <a:srgbClr val="FFFFFF">
                    <a:lumMod val="75000"/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OPPOSans H" panose="00020600040101010101" charset="-122"/>
              </a:endParaRPr>
            </a:p>
          </p:txBody>
        </p:sp>
      </p:grpSp>
      <p:grpSp>
        <p:nvGrpSpPr>
          <p:cNvPr id="34" name="组合 33"/>
          <p:cNvGrpSpPr/>
          <p:nvPr>
            <p:custDataLst>
              <p:tags r:id="rId20"/>
            </p:custDataLst>
          </p:nvPr>
        </p:nvGrpSpPr>
        <p:grpSpPr>
          <a:xfrm>
            <a:off x="4394419" y="2980222"/>
            <a:ext cx="1617747" cy="2369018"/>
            <a:chOff x="1417" y="4417"/>
            <a:chExt cx="3728" cy="4884"/>
          </a:xfrm>
        </p:grpSpPr>
        <p:sp>
          <p:nvSpPr>
            <p:cNvPr id="35" name="标题 1"/>
            <p:cNvSpPr txBox="1"/>
            <p:nvPr>
              <p:custDataLst>
                <p:tags r:id="rId21"/>
              </p:custDataLst>
            </p:nvPr>
          </p:nvSpPr>
          <p:spPr>
            <a:xfrm>
              <a:off x="1417" y="4417"/>
              <a:ext cx="3728" cy="4884"/>
            </a:xfrm>
            <a:prstGeom prst="roundRect">
              <a:avLst>
                <a:gd name="adj" fmla="val 2667"/>
              </a:avLst>
            </a:prstGeom>
            <a:solidFill>
              <a:srgbClr val="FFFFFF"/>
            </a:solidFill>
            <a:ln w="12700" cap="flat">
              <a:solidFill>
                <a:srgbClr val="0552EC"/>
              </a:solidFill>
              <a:miter/>
            </a:ln>
            <a:effectLst>
              <a:outerShdw blurRad="114300" dist="76200" dir="5400000" algn="t" rotWithShape="0">
                <a:srgbClr val="2BADFF">
                  <a:lumMod val="75000"/>
                  <a:alpha val="18000"/>
                </a:srgbClr>
              </a:outerShdw>
            </a:effectLst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6" name="标题 1"/>
            <p:cNvSpPr txBox="1"/>
            <p:nvPr>
              <p:custDataLst>
                <p:tags r:id="rId22"/>
              </p:custDataLst>
            </p:nvPr>
          </p:nvSpPr>
          <p:spPr>
            <a:xfrm>
              <a:off x="1673" y="4602"/>
              <a:ext cx="3051" cy="279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>
              <a:spAutoFit/>
            </a:bodyPr>
            <a:p>
              <a:pPr algn="ctr">
                <a:lnSpc>
                  <a:spcPct val="110000"/>
                </a:lnSpc>
              </a:pPr>
              <a:r>
                <a:rPr kumimoji="1" lang="en-US" altLang="zh-CN" sz="8000">
                  <a:solidFill>
                    <a:srgbClr val="0552EC"/>
                  </a:solidFill>
                  <a:effectLst/>
                  <a:latin typeface="OPPOSans H" panose="00020600040101010101" charset="-122"/>
                  <a:ea typeface="OPPOSans H" panose="00020600040101010101" charset="-122"/>
                  <a:cs typeface="OPPOSans H" panose="00020600040101010101" charset="-122"/>
                </a:rPr>
                <a:t>3</a:t>
              </a:r>
              <a:endParaRPr kumimoji="1" lang="en-US" altLang="zh-CN" sz="8000">
                <a:solidFill>
                  <a:srgbClr val="0552EC"/>
                </a:solidFill>
                <a:effectLst/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endParaRPr>
            </a:p>
          </p:txBody>
        </p:sp>
        <p:sp>
          <p:nvSpPr>
            <p:cNvPr id="37" name="标题 1"/>
            <p:cNvSpPr txBox="1"/>
            <p:nvPr>
              <p:custDataLst>
                <p:tags r:id="rId23"/>
              </p:custDataLst>
            </p:nvPr>
          </p:nvSpPr>
          <p:spPr>
            <a:xfrm>
              <a:off x="1827" y="7214"/>
              <a:ext cx="2908" cy="78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p>
              <a:pPr algn="ctr">
                <a:lnSpc>
                  <a:spcPct val="100000"/>
                </a:lnSpc>
              </a:pPr>
              <a:r>
                <a:rPr kumimoji="1" lang="zh-CN" altLang="en-US" sz="2400" b="1">
                  <a:ln w="12700">
                    <a:noFill/>
                  </a:ln>
                  <a:solidFill>
                    <a:srgbClr val="40404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OPPOSans H" panose="00020600040101010101" charset="-122"/>
                </a:rPr>
                <a:t>技术</a:t>
              </a:r>
              <a:r>
                <a:rPr kumimoji="1" lang="zh-CN" altLang="en-US" sz="2400" b="1">
                  <a:ln w="12700">
                    <a:noFill/>
                  </a:ln>
                  <a:solidFill>
                    <a:srgbClr val="40404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OPPOSans H" panose="00020600040101010101" charset="-122"/>
                </a:rPr>
                <a:t>路线</a:t>
              </a:r>
              <a:endParaRPr kumimoji="1" lang="zh-CN" altLang="en-US" sz="24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OPPOSans H" panose="00020600040101010101" charset="-122"/>
              </a:endParaRPr>
            </a:p>
          </p:txBody>
        </p:sp>
        <p:sp>
          <p:nvSpPr>
            <p:cNvPr id="38" name="标题 1"/>
            <p:cNvSpPr txBox="1"/>
            <p:nvPr>
              <p:custDataLst>
                <p:tags r:id="rId24"/>
              </p:custDataLst>
            </p:nvPr>
          </p:nvSpPr>
          <p:spPr>
            <a:xfrm>
              <a:off x="1827" y="8119"/>
              <a:ext cx="2908" cy="78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p>
              <a:pPr algn="ctr">
                <a:lnSpc>
                  <a:spcPct val="100000"/>
                </a:lnSpc>
              </a:pPr>
              <a:r>
                <a:rPr kumimoji="1" lang="en-US" altLang="zh-CN" sz="1400" b="1">
                  <a:ln w="12700">
                    <a:noFill/>
                  </a:ln>
                  <a:solidFill>
                    <a:srgbClr val="FFFFFF">
                      <a:lumMod val="75000"/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OPPOSans H" panose="00020600040101010101" charset="-122"/>
                </a:rPr>
                <a:t>Technological Route</a:t>
              </a:r>
              <a:endParaRPr kumimoji="1" lang="en-US" altLang="zh-CN" sz="1400" b="1">
                <a:ln w="12700">
                  <a:noFill/>
                </a:ln>
                <a:solidFill>
                  <a:srgbClr val="FFFFFF">
                    <a:lumMod val="75000"/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OPPOSans H" panose="00020600040101010101" charset="-122"/>
              </a:endParaRPr>
            </a:p>
          </p:txBody>
        </p:sp>
      </p:grpSp>
      <p:grpSp>
        <p:nvGrpSpPr>
          <p:cNvPr id="39" name="组合 38"/>
          <p:cNvGrpSpPr/>
          <p:nvPr>
            <p:custDataLst>
              <p:tags r:id="rId25"/>
            </p:custDataLst>
          </p:nvPr>
        </p:nvGrpSpPr>
        <p:grpSpPr>
          <a:xfrm>
            <a:off x="6236265" y="2996732"/>
            <a:ext cx="1617747" cy="2369018"/>
            <a:chOff x="1417" y="4417"/>
            <a:chExt cx="3728" cy="4884"/>
          </a:xfrm>
        </p:grpSpPr>
        <p:sp>
          <p:nvSpPr>
            <p:cNvPr id="40" name="标题 1"/>
            <p:cNvSpPr txBox="1"/>
            <p:nvPr>
              <p:custDataLst>
                <p:tags r:id="rId26"/>
              </p:custDataLst>
            </p:nvPr>
          </p:nvSpPr>
          <p:spPr>
            <a:xfrm>
              <a:off x="1417" y="4417"/>
              <a:ext cx="3728" cy="4884"/>
            </a:xfrm>
            <a:prstGeom prst="roundRect">
              <a:avLst>
                <a:gd name="adj" fmla="val 2667"/>
              </a:avLst>
            </a:prstGeom>
            <a:solidFill>
              <a:srgbClr val="FFFFFF"/>
            </a:solidFill>
            <a:ln w="12700" cap="flat">
              <a:solidFill>
                <a:srgbClr val="0552EC"/>
              </a:solidFill>
              <a:miter/>
            </a:ln>
            <a:effectLst>
              <a:outerShdw blurRad="114300" dist="76200" dir="5400000" algn="t" rotWithShape="0">
                <a:srgbClr val="2BADFF">
                  <a:lumMod val="75000"/>
                  <a:alpha val="18000"/>
                </a:srgbClr>
              </a:outerShdw>
            </a:effectLst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1" name="标题 1"/>
            <p:cNvSpPr txBox="1"/>
            <p:nvPr>
              <p:custDataLst>
                <p:tags r:id="rId27"/>
              </p:custDataLst>
            </p:nvPr>
          </p:nvSpPr>
          <p:spPr>
            <a:xfrm>
              <a:off x="1817" y="4602"/>
              <a:ext cx="3069" cy="279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>
              <a:spAutoFit/>
            </a:bodyPr>
            <a:p>
              <a:pPr algn="ctr">
                <a:lnSpc>
                  <a:spcPct val="110000"/>
                </a:lnSpc>
              </a:pPr>
              <a:r>
                <a:rPr kumimoji="1" lang="en-US" altLang="zh-CN" sz="8000">
                  <a:solidFill>
                    <a:srgbClr val="0552EC"/>
                  </a:solidFill>
                  <a:effectLst/>
                  <a:latin typeface="OPPOSans H" panose="00020600040101010101" charset="-122"/>
                  <a:ea typeface="OPPOSans H" panose="00020600040101010101" charset="-122"/>
                  <a:cs typeface="OPPOSans H" panose="00020600040101010101" charset="-122"/>
                </a:rPr>
                <a:t>4</a:t>
              </a:r>
              <a:endParaRPr kumimoji="1" lang="en-US" altLang="zh-CN" sz="8000">
                <a:solidFill>
                  <a:srgbClr val="0552EC"/>
                </a:solidFill>
                <a:effectLst/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endParaRPr>
            </a:p>
          </p:txBody>
        </p:sp>
        <p:sp>
          <p:nvSpPr>
            <p:cNvPr id="42" name="标题 1"/>
            <p:cNvSpPr txBox="1"/>
            <p:nvPr>
              <p:custDataLst>
                <p:tags r:id="rId28"/>
              </p:custDataLst>
            </p:nvPr>
          </p:nvSpPr>
          <p:spPr>
            <a:xfrm>
              <a:off x="1827" y="7214"/>
              <a:ext cx="2908" cy="78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p>
              <a:pPr algn="ctr">
                <a:lnSpc>
                  <a:spcPct val="100000"/>
                </a:lnSpc>
              </a:pPr>
              <a:r>
                <a:rPr kumimoji="1" lang="zh-CN" altLang="en-US" sz="2400" b="1">
                  <a:ln w="12700">
                    <a:noFill/>
                  </a:ln>
                  <a:solidFill>
                    <a:srgbClr val="40404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OPPOSans H" panose="00020600040101010101" charset="-122"/>
                </a:rPr>
                <a:t>竞品</a:t>
              </a:r>
              <a:r>
                <a:rPr kumimoji="1" lang="zh-CN" altLang="en-US" sz="2400" b="1">
                  <a:ln w="12700">
                    <a:noFill/>
                  </a:ln>
                  <a:solidFill>
                    <a:srgbClr val="40404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OPPOSans H" panose="00020600040101010101" charset="-122"/>
                </a:rPr>
                <a:t>分析</a:t>
              </a:r>
              <a:endParaRPr kumimoji="1" lang="zh-CN" altLang="en-US" sz="24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OPPOSans H" panose="00020600040101010101" charset="-122"/>
              </a:endParaRPr>
            </a:p>
          </p:txBody>
        </p:sp>
        <p:sp>
          <p:nvSpPr>
            <p:cNvPr id="43" name="标题 1"/>
            <p:cNvSpPr txBox="1"/>
            <p:nvPr>
              <p:custDataLst>
                <p:tags r:id="rId29"/>
              </p:custDataLst>
            </p:nvPr>
          </p:nvSpPr>
          <p:spPr>
            <a:xfrm>
              <a:off x="1827" y="8119"/>
              <a:ext cx="2908" cy="78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p>
              <a:pPr algn="ctr">
                <a:lnSpc>
                  <a:spcPct val="100000"/>
                </a:lnSpc>
              </a:pPr>
              <a:r>
                <a:rPr kumimoji="1" lang="en-US" altLang="zh-CN" sz="1400" b="1">
                  <a:ln w="12700">
                    <a:noFill/>
                  </a:ln>
                  <a:solidFill>
                    <a:srgbClr val="FFFFFF">
                      <a:lumMod val="75000"/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OPPOSans H" panose="00020600040101010101" charset="-122"/>
                </a:rPr>
                <a:t>Competitive Analysis</a:t>
              </a:r>
              <a:endParaRPr kumimoji="1" lang="en-US" altLang="zh-CN" sz="1400" b="1">
                <a:ln w="12700">
                  <a:noFill/>
                </a:ln>
                <a:solidFill>
                  <a:srgbClr val="FFFFFF">
                    <a:lumMod val="75000"/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OPPOSans H" panose="00020600040101010101" charset="-122"/>
              </a:endParaRPr>
            </a:p>
          </p:txBody>
        </p:sp>
      </p:grpSp>
      <p:grpSp>
        <p:nvGrpSpPr>
          <p:cNvPr id="44" name="组合 43"/>
          <p:cNvGrpSpPr/>
          <p:nvPr>
            <p:custDataLst>
              <p:tags r:id="rId30"/>
            </p:custDataLst>
          </p:nvPr>
        </p:nvGrpSpPr>
        <p:grpSpPr>
          <a:xfrm>
            <a:off x="8050862" y="2980857"/>
            <a:ext cx="1617747" cy="2369018"/>
            <a:chOff x="1417" y="4417"/>
            <a:chExt cx="3728" cy="4884"/>
          </a:xfrm>
        </p:grpSpPr>
        <p:sp>
          <p:nvSpPr>
            <p:cNvPr id="45" name="标题 1"/>
            <p:cNvSpPr txBox="1"/>
            <p:nvPr>
              <p:custDataLst>
                <p:tags r:id="rId31"/>
              </p:custDataLst>
            </p:nvPr>
          </p:nvSpPr>
          <p:spPr>
            <a:xfrm>
              <a:off x="1417" y="4417"/>
              <a:ext cx="3728" cy="4884"/>
            </a:xfrm>
            <a:prstGeom prst="roundRect">
              <a:avLst>
                <a:gd name="adj" fmla="val 2667"/>
              </a:avLst>
            </a:prstGeom>
            <a:solidFill>
              <a:srgbClr val="FFFFFF"/>
            </a:solidFill>
            <a:ln w="12700" cap="flat">
              <a:solidFill>
                <a:srgbClr val="0552EC"/>
              </a:solidFill>
              <a:miter/>
            </a:ln>
            <a:effectLst>
              <a:outerShdw blurRad="114300" dist="76200" dir="5400000" algn="t" rotWithShape="0">
                <a:srgbClr val="2BADFF">
                  <a:lumMod val="75000"/>
                  <a:alpha val="18000"/>
                </a:srgbClr>
              </a:outerShdw>
            </a:effectLst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6" name="标题 1"/>
            <p:cNvSpPr txBox="1"/>
            <p:nvPr>
              <p:custDataLst>
                <p:tags r:id="rId32"/>
              </p:custDataLst>
            </p:nvPr>
          </p:nvSpPr>
          <p:spPr>
            <a:xfrm>
              <a:off x="1890" y="4607"/>
              <a:ext cx="2964" cy="279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>
              <a:spAutoFit/>
            </a:bodyPr>
            <a:p>
              <a:pPr algn="ctr">
                <a:lnSpc>
                  <a:spcPct val="110000"/>
                </a:lnSpc>
              </a:pPr>
              <a:r>
                <a:rPr kumimoji="1" lang="en-US" altLang="zh-CN" sz="8000" b="1">
                  <a:solidFill>
                    <a:srgbClr val="0552EC"/>
                  </a:solidFill>
                  <a:effectLst/>
                  <a:latin typeface="OPPOSans H" panose="00020600040101010101" charset="-122"/>
                  <a:ea typeface="OPPOSans H" panose="00020600040101010101" charset="-122"/>
                  <a:cs typeface="OPPOSans H" panose="00020600040101010101" charset="-122"/>
                  <a:sym typeface="+mn-ea"/>
                </a:rPr>
                <a:t>5</a:t>
              </a:r>
              <a:endParaRPr kumimoji="1" lang="en-US" altLang="zh-CN" sz="8000" b="1">
                <a:solidFill>
                  <a:srgbClr val="0552EC"/>
                </a:solidFill>
                <a:effectLst/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  <a:sym typeface="+mn-ea"/>
              </a:endParaRPr>
            </a:p>
          </p:txBody>
        </p:sp>
        <p:sp>
          <p:nvSpPr>
            <p:cNvPr id="47" name="标题 1"/>
            <p:cNvSpPr txBox="1"/>
            <p:nvPr>
              <p:custDataLst>
                <p:tags r:id="rId33"/>
              </p:custDataLst>
            </p:nvPr>
          </p:nvSpPr>
          <p:spPr>
            <a:xfrm>
              <a:off x="1827" y="7214"/>
              <a:ext cx="2908" cy="78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p>
              <a:pPr algn="ctr">
                <a:lnSpc>
                  <a:spcPct val="100000"/>
                </a:lnSpc>
              </a:pPr>
              <a:r>
                <a:rPr kumimoji="1" lang="zh-CN" altLang="en-US" sz="2400" b="1">
                  <a:ln w="12700">
                    <a:noFill/>
                  </a:ln>
                  <a:solidFill>
                    <a:srgbClr val="40404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OPPOSans H" panose="00020600040101010101" charset="-122"/>
                </a:rPr>
                <a:t>后续工作</a:t>
              </a:r>
              <a:endParaRPr kumimoji="1" lang="zh-CN" altLang="en-US" sz="24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OPPOSans H" panose="00020600040101010101" charset="-122"/>
              </a:endParaRPr>
            </a:p>
          </p:txBody>
        </p:sp>
        <p:sp>
          <p:nvSpPr>
            <p:cNvPr id="48" name="标题 1"/>
            <p:cNvSpPr txBox="1"/>
            <p:nvPr>
              <p:custDataLst>
                <p:tags r:id="rId34"/>
              </p:custDataLst>
            </p:nvPr>
          </p:nvSpPr>
          <p:spPr>
            <a:xfrm>
              <a:off x="1827" y="8119"/>
              <a:ext cx="2908" cy="78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p>
              <a:pPr algn="ctr">
                <a:lnSpc>
                  <a:spcPct val="100000"/>
                </a:lnSpc>
              </a:pPr>
              <a:r>
                <a:rPr kumimoji="1" lang="en-US" altLang="zh-CN" sz="1400" b="1">
                  <a:ln w="12700">
                    <a:noFill/>
                  </a:ln>
                  <a:solidFill>
                    <a:srgbClr val="FFFFFF">
                      <a:lumMod val="75000"/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OPPOSans H" panose="00020600040101010101" charset="-122"/>
                </a:rPr>
                <a:t>Follow-up </a:t>
              </a:r>
              <a:endParaRPr kumimoji="1" lang="en-US" altLang="zh-CN" sz="1400" b="1">
                <a:ln w="12700">
                  <a:noFill/>
                </a:ln>
                <a:solidFill>
                  <a:srgbClr val="FFFFFF">
                    <a:lumMod val="75000"/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OPPOSans H" panose="00020600040101010101" charset="-122"/>
              </a:endParaRPr>
            </a:p>
            <a:p>
              <a:pPr algn="ctr">
                <a:lnSpc>
                  <a:spcPct val="100000"/>
                </a:lnSpc>
              </a:pPr>
              <a:r>
                <a:rPr kumimoji="1" lang="en-US" altLang="zh-CN" sz="1400" b="1">
                  <a:ln w="12700">
                    <a:noFill/>
                  </a:ln>
                  <a:solidFill>
                    <a:srgbClr val="FFFFFF">
                      <a:lumMod val="75000"/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OPPOSans H" panose="00020600040101010101" charset="-122"/>
                </a:rPr>
                <a:t>Work</a:t>
              </a:r>
              <a:endParaRPr kumimoji="1" lang="en-US" altLang="zh-CN" sz="1400" b="1">
                <a:ln w="12700">
                  <a:noFill/>
                </a:ln>
                <a:solidFill>
                  <a:srgbClr val="FFFFFF">
                    <a:lumMod val="75000"/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OPPOSans H" panose="00020600040101010101" charset="-122"/>
              </a:endParaRPr>
            </a:p>
          </p:txBody>
        </p:sp>
      </p:grpSp>
      <p:grpSp>
        <p:nvGrpSpPr>
          <p:cNvPr id="10" name="组合 9"/>
          <p:cNvGrpSpPr/>
          <p:nvPr>
            <p:custDataLst>
              <p:tags r:id="rId35"/>
            </p:custDataLst>
          </p:nvPr>
        </p:nvGrpSpPr>
        <p:grpSpPr>
          <a:xfrm>
            <a:off x="9965387" y="2996732"/>
            <a:ext cx="1617747" cy="2369018"/>
            <a:chOff x="1417" y="4417"/>
            <a:chExt cx="3728" cy="4884"/>
          </a:xfrm>
        </p:grpSpPr>
        <p:sp>
          <p:nvSpPr>
            <p:cNvPr id="11" name="标题 1"/>
            <p:cNvSpPr txBox="1"/>
            <p:nvPr>
              <p:custDataLst>
                <p:tags r:id="rId36"/>
              </p:custDataLst>
            </p:nvPr>
          </p:nvSpPr>
          <p:spPr>
            <a:xfrm>
              <a:off x="1417" y="4417"/>
              <a:ext cx="3728" cy="4884"/>
            </a:xfrm>
            <a:prstGeom prst="roundRect">
              <a:avLst>
                <a:gd name="adj" fmla="val 2667"/>
              </a:avLst>
            </a:prstGeom>
            <a:solidFill>
              <a:srgbClr val="FFFFFF"/>
            </a:solidFill>
            <a:ln w="12700" cap="flat">
              <a:solidFill>
                <a:srgbClr val="0552EC"/>
              </a:solidFill>
              <a:miter/>
            </a:ln>
            <a:effectLst>
              <a:outerShdw blurRad="114300" dist="76200" dir="5400000" algn="t" rotWithShape="0">
                <a:srgbClr val="2BADFF">
                  <a:lumMod val="75000"/>
                  <a:alpha val="18000"/>
                </a:srgbClr>
              </a:outerShdw>
            </a:effectLst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>
              <p:custDataLst>
                <p:tags r:id="rId37"/>
              </p:custDataLst>
            </p:nvPr>
          </p:nvSpPr>
          <p:spPr>
            <a:xfrm>
              <a:off x="1890" y="4607"/>
              <a:ext cx="2964" cy="279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>
              <a:spAutoFit/>
            </a:bodyPr>
            <a:p>
              <a:pPr algn="ctr">
                <a:lnSpc>
                  <a:spcPct val="110000"/>
                </a:lnSpc>
              </a:pPr>
              <a:r>
                <a:rPr kumimoji="1" lang="en-US" altLang="zh-CN" sz="8000" b="1">
                  <a:solidFill>
                    <a:srgbClr val="0552EC"/>
                  </a:solidFill>
                  <a:effectLst/>
                  <a:latin typeface="OPPOSans H" panose="00020600040101010101" charset="-122"/>
                  <a:ea typeface="OPPOSans H" panose="00020600040101010101" charset="-122"/>
                  <a:cs typeface="OPPOSans H" panose="00020600040101010101" charset="-122"/>
                  <a:sym typeface="+mn-ea"/>
                </a:rPr>
                <a:t>6</a:t>
              </a:r>
              <a:endParaRPr kumimoji="1" lang="en-US" altLang="zh-CN" sz="8000" b="1">
                <a:solidFill>
                  <a:srgbClr val="0552EC"/>
                </a:solidFill>
                <a:effectLst/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  <a:sym typeface="+mn-ea"/>
              </a:endParaRPr>
            </a:p>
          </p:txBody>
        </p:sp>
        <p:sp>
          <p:nvSpPr>
            <p:cNvPr id="15" name="标题 1"/>
            <p:cNvSpPr txBox="1"/>
            <p:nvPr>
              <p:custDataLst>
                <p:tags r:id="rId38"/>
              </p:custDataLst>
            </p:nvPr>
          </p:nvSpPr>
          <p:spPr>
            <a:xfrm>
              <a:off x="1827" y="7214"/>
              <a:ext cx="2908" cy="78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p>
              <a:pPr algn="ctr">
                <a:lnSpc>
                  <a:spcPct val="100000"/>
                </a:lnSpc>
              </a:pPr>
              <a:r>
                <a:rPr kumimoji="1" lang="zh-CN" altLang="en-US" sz="2400" b="1">
                  <a:ln w="12700">
                    <a:noFill/>
                  </a:ln>
                  <a:solidFill>
                    <a:srgbClr val="40404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OPPOSans H" panose="00020600040101010101" charset="-122"/>
                </a:rPr>
                <a:t>应用</a:t>
              </a:r>
              <a:r>
                <a:rPr kumimoji="1" lang="zh-CN" altLang="en-US" sz="2400" b="1">
                  <a:ln w="12700">
                    <a:noFill/>
                  </a:ln>
                  <a:solidFill>
                    <a:srgbClr val="40404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OPPOSans H" panose="00020600040101010101" charset="-122"/>
                </a:rPr>
                <a:t>领域</a:t>
              </a:r>
              <a:endParaRPr kumimoji="1" lang="zh-CN" altLang="en-US" sz="24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OPPOSans H" panose="00020600040101010101" charset="-122"/>
              </a:endParaRPr>
            </a:p>
          </p:txBody>
        </p:sp>
        <p:sp>
          <p:nvSpPr>
            <p:cNvPr id="20" name="标题 1"/>
            <p:cNvSpPr txBox="1"/>
            <p:nvPr>
              <p:custDataLst>
                <p:tags r:id="rId39"/>
              </p:custDataLst>
            </p:nvPr>
          </p:nvSpPr>
          <p:spPr>
            <a:xfrm>
              <a:off x="1827" y="8119"/>
              <a:ext cx="2908" cy="78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p>
              <a:pPr algn="ctr">
                <a:lnSpc>
                  <a:spcPct val="100000"/>
                </a:lnSpc>
              </a:pPr>
              <a:r>
                <a:rPr kumimoji="1" lang="en-US" altLang="zh-CN" sz="1400" b="1">
                  <a:ln w="12700">
                    <a:noFill/>
                  </a:ln>
                  <a:solidFill>
                    <a:srgbClr val="FFFFFF">
                      <a:lumMod val="75000"/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OPPOSans H" panose="00020600040101010101" charset="-122"/>
                </a:rPr>
                <a:t>Application Area</a:t>
              </a:r>
              <a:endParaRPr kumimoji="1" lang="en-US" altLang="zh-CN" sz="1400" b="1">
                <a:ln w="12700">
                  <a:noFill/>
                </a:ln>
                <a:solidFill>
                  <a:srgbClr val="FFFFFF">
                    <a:lumMod val="75000"/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OPPOSans H" panose="00020600040101010101" charset="-122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 flipV="1">
            <a:off x="0" y="5861685"/>
            <a:ext cx="12207875" cy="1002030"/>
          </a:xfrm>
          <a:prstGeom prst="rect">
            <a:avLst/>
          </a:prstGeom>
          <a:solidFill>
            <a:srgbClr val="0552EC"/>
          </a:solidFill>
          <a:ln w="12700" cap="sq">
            <a:noFill/>
            <a:miter/>
          </a:ln>
          <a:effectLst>
            <a:outerShdw blurRad="317500" algn="ctr" rotWithShape="0">
              <a:srgbClr val="0552EC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" name="标题 1"/>
          <p:cNvSpPr txBox="1"/>
          <p:nvPr>
            <p:custDataLst>
              <p:tags r:id="rId2"/>
            </p:custDataLst>
          </p:nvPr>
        </p:nvSpPr>
        <p:spPr>
          <a:xfrm>
            <a:off x="516255" y="354965"/>
            <a:ext cx="1325880" cy="4679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0" tIns="0" rIns="0" bIns="0" rtlCol="0" anchor="ctr"/>
          <a:p>
            <a:pPr algn="l">
              <a:lnSpc>
                <a:spcPct val="110000"/>
              </a:lnSpc>
            </a:pPr>
            <a:r>
              <a:rPr kumimoji="1" lang="en-US" altLang="zh-CN" sz="4800" b="1" i="1">
                <a:ln w="12700">
                  <a:solidFill>
                    <a:srgbClr val="0550E7"/>
                  </a:solidFill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 </a:t>
            </a:r>
            <a:endParaRPr kumimoji="1" lang="en-US" altLang="zh-CN" sz="4800" b="1" i="1">
              <a:ln w="12700">
                <a:solidFill>
                  <a:srgbClr val="0550E7"/>
                </a:solidFill>
              </a:ln>
              <a:solidFill>
                <a:srgbClr val="FFFFFF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21" name="标题 1"/>
          <p:cNvCxnSpPr>
            <a:stCxn id="28" idx="3"/>
          </p:cNvCxnSpPr>
          <p:nvPr>
            <p:custDataLst>
              <p:tags r:id="rId3"/>
            </p:custDataLst>
          </p:nvPr>
        </p:nvCxnSpPr>
        <p:spPr>
          <a:xfrm>
            <a:off x="1343405" y="996177"/>
            <a:ext cx="10332720" cy="9525"/>
          </a:xfrm>
          <a:prstGeom prst="line">
            <a:avLst/>
          </a:prstGeom>
          <a:noFill/>
          <a:ln w="9525" cap="sq">
            <a:solidFill>
              <a:srgbClr val="0552EC"/>
            </a:solidFill>
            <a:miter/>
          </a:ln>
        </p:spPr>
      </p:cxnSp>
      <p:sp>
        <p:nvSpPr>
          <p:cNvPr id="22" name="文本框 21"/>
          <p:cNvSpPr txBox="1"/>
          <p:nvPr>
            <p:custDataLst>
              <p:tags r:id="rId4"/>
            </p:custDataLst>
          </p:nvPr>
        </p:nvSpPr>
        <p:spPr>
          <a:xfrm>
            <a:off x="5047615" y="1325880"/>
            <a:ext cx="6826885" cy="47104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508000" algn="just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kumimoji="1" lang="zh-CN" altLang="en-US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随着人工智能（</a:t>
            </a:r>
            <a:r>
              <a:rPr kumimoji="1" lang="en-US" altLang="zh-CN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AI</a:t>
            </a:r>
            <a:r>
              <a:rPr kumimoji="1" lang="zh-CN" altLang="en-US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）技术的不断发展，</a:t>
            </a:r>
            <a:r>
              <a:rPr kumimoji="1" lang="en-US" altLang="zh-CN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AI for Science</a:t>
            </a:r>
            <a:r>
              <a:rPr kumimoji="1" lang="zh-CN" altLang="en-US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（</a:t>
            </a:r>
            <a:r>
              <a:rPr kumimoji="1" lang="en-US" altLang="zh-CN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AI4S</a:t>
            </a:r>
            <a:r>
              <a:rPr kumimoji="1" lang="zh-CN" altLang="en-US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，即面向科学的人工智能）迎来了一个前所未有的契机，引发了科学研究范式的转变，为跨学科合作和创新提供了新的平台与机遇。</a:t>
            </a:r>
            <a:endParaRPr kumimoji="1" lang="zh-CN" altLang="en-US" sz="2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等线" panose="02010600030101010101" charset="-122"/>
            </a:endParaRPr>
          </a:p>
          <a:p>
            <a:pPr indent="508000" algn="just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kumimoji="1" lang="zh-CN" altLang="en-US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在此背景下，量子</a:t>
            </a:r>
            <a:r>
              <a:rPr kumimoji="1" lang="en-US" altLang="zh-CN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AI</a:t>
            </a:r>
            <a:r>
              <a:rPr kumimoji="1" lang="zh-CN" altLang="en-US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智能体应运而生，集成了大模型的强大认知能力与</a:t>
            </a:r>
            <a:r>
              <a:rPr kumimoji="1" lang="en-US" altLang="zh-CN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RAG</a:t>
            </a:r>
            <a:r>
              <a:rPr kumimoji="1" lang="zh-CN" altLang="en-US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（检索增强生成）技术的精准知识获取优势，为量子领域注入全新动能</a:t>
            </a:r>
            <a:r>
              <a:rPr kumimoji="1" lang="en-US" altLang="zh-CN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——</a:t>
            </a:r>
            <a:r>
              <a:rPr kumimoji="1" lang="zh-CN" altLang="en-US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从理论研究的突破到工程应用的落地，提供高效、精准且可扩展的智能支持，助力人类解锁量子科技的无限潜能。</a:t>
            </a:r>
            <a:endParaRPr kumimoji="1" lang="zh-CN" altLang="en-US" sz="2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等线" panose="02010600030101010101" charset="-122"/>
            </a:endParaRPr>
          </a:p>
        </p:txBody>
      </p:sp>
      <p:pic>
        <p:nvPicPr>
          <p:cNvPr id="24" name="图片 23" descr="微信图片_202503131501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993120" y="260350"/>
            <a:ext cx="577850" cy="576580"/>
          </a:xfrm>
          <a:prstGeom prst="rect">
            <a:avLst/>
          </a:prstGeom>
        </p:spPr>
      </p:pic>
      <p:sp>
        <p:nvSpPr>
          <p:cNvPr id="25" name="椭圆 24"/>
          <p:cNvSpPr/>
          <p:nvPr>
            <p:custDataLst>
              <p:tags r:id="rId7"/>
            </p:custDataLst>
          </p:nvPr>
        </p:nvSpPr>
        <p:spPr>
          <a:xfrm>
            <a:off x="316865" y="1325880"/>
            <a:ext cx="4730750" cy="4730750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419100" sx="102000" sy="102000" algn="ctr" rotWithShape="0">
              <a:srgbClr val="0550E7">
                <a:alpha val="9000"/>
              </a:srgbClr>
            </a:outerShdw>
          </a:effectLst>
        </p:spPr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26" name="标题 1"/>
          <p:cNvSpPr txBox="1"/>
          <p:nvPr>
            <p:custDataLst>
              <p:tags r:id="rId9"/>
            </p:custDataLst>
          </p:nvPr>
        </p:nvSpPr>
        <p:spPr>
          <a:xfrm>
            <a:off x="1415415" y="415925"/>
            <a:ext cx="2348865" cy="4679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p>
            <a:pPr algn="l">
              <a:lnSpc>
                <a:spcPct val="110000"/>
              </a:lnSpc>
            </a:pPr>
            <a:r>
              <a:rPr kumimoji="1" lang="zh-CN" altLang="en-US" sz="3600" b="1">
                <a:solidFill>
                  <a:srgbClr val="0552E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产品背景</a:t>
            </a:r>
            <a:endParaRPr kumimoji="1" lang="zh-CN" altLang="en-US" sz="3600" b="1">
              <a:solidFill>
                <a:srgbClr val="0552EC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" name="矩形 27"/>
          <p:cNvSpPr/>
          <p:nvPr>
            <p:custDataLst>
              <p:tags r:id="rId10"/>
            </p:custDataLst>
          </p:nvPr>
        </p:nvSpPr>
        <p:spPr>
          <a:xfrm>
            <a:off x="516255" y="958215"/>
            <a:ext cx="827405" cy="76200"/>
          </a:xfrm>
          <a:prstGeom prst="rect">
            <a:avLst/>
          </a:prstGeom>
          <a:solidFill>
            <a:srgbClr val="0552EC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29" name="椭圆 28"/>
          <p:cNvSpPr/>
          <p:nvPr>
            <p:custDataLst>
              <p:tags r:id="rId11"/>
            </p:custDataLst>
          </p:nvPr>
        </p:nvSpPr>
        <p:spPr>
          <a:xfrm>
            <a:off x="9192260" y="5950585"/>
            <a:ext cx="502920" cy="502920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9271318" y="6029643"/>
            <a:ext cx="344805" cy="344805"/>
            <a:chOff x="4478" y="8576"/>
            <a:chExt cx="1020" cy="1020"/>
          </a:xfrm>
        </p:grpSpPr>
        <p:sp>
          <p:nvSpPr>
            <p:cNvPr id="49" name="椭圆 48"/>
            <p:cNvSpPr/>
            <p:nvPr>
              <p:custDataLst>
                <p:tags r:id="rId12"/>
              </p:custDataLst>
            </p:nvPr>
          </p:nvSpPr>
          <p:spPr>
            <a:xfrm rot="1800000">
              <a:off x="4478" y="8916"/>
              <a:ext cx="1021" cy="340"/>
            </a:xfrm>
            <a:prstGeom prst="ellipse">
              <a:avLst/>
            </a:prstGeom>
            <a:noFill/>
            <a:ln w="12700" cap="flat" cmpd="sng" algn="ctr">
              <a:solidFill>
                <a:srgbClr val="0550E7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552EC"/>
                  </a:solidFill>
                </a14:hiddenFill>
              </a:ext>
            </a:extLst>
          </p:spPr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50" name="椭圆 49"/>
            <p:cNvSpPr/>
            <p:nvPr>
              <p:custDataLst>
                <p:tags r:id="rId13"/>
              </p:custDataLst>
            </p:nvPr>
          </p:nvSpPr>
          <p:spPr>
            <a:xfrm rot="19800000">
              <a:off x="4478" y="8916"/>
              <a:ext cx="1021" cy="340"/>
            </a:xfrm>
            <a:prstGeom prst="ellipse">
              <a:avLst/>
            </a:prstGeom>
            <a:noFill/>
            <a:ln w="12700" cap="flat" cmpd="sng" algn="ctr">
              <a:solidFill>
                <a:srgbClr val="0550E7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552EC"/>
                  </a:solidFill>
                </a14:hiddenFill>
              </a:ext>
            </a:extLst>
          </p:spPr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51" name="椭圆 50"/>
            <p:cNvSpPr/>
            <p:nvPr>
              <p:custDataLst>
                <p:tags r:id="rId14"/>
              </p:custDataLst>
            </p:nvPr>
          </p:nvSpPr>
          <p:spPr>
            <a:xfrm rot="5400000">
              <a:off x="4478" y="8916"/>
              <a:ext cx="1021" cy="340"/>
            </a:xfrm>
            <a:prstGeom prst="ellipse">
              <a:avLst/>
            </a:prstGeom>
            <a:noFill/>
            <a:ln w="12700" cap="flat" cmpd="sng" algn="ctr">
              <a:solidFill>
                <a:srgbClr val="0550E7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552EC"/>
                  </a:solidFill>
                </a14:hiddenFill>
              </a:ext>
            </a:extLst>
          </p:spPr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52" name="椭圆 51"/>
            <p:cNvSpPr/>
            <p:nvPr>
              <p:custDataLst>
                <p:tags r:id="rId15"/>
              </p:custDataLst>
            </p:nvPr>
          </p:nvSpPr>
          <p:spPr>
            <a:xfrm>
              <a:off x="4929" y="9029"/>
              <a:ext cx="119" cy="119"/>
            </a:xfrm>
            <a:prstGeom prst="ellipse">
              <a:avLst/>
            </a:prstGeom>
            <a:noFill/>
            <a:ln w="12700" cap="flat" cmpd="sng" algn="ctr">
              <a:solidFill>
                <a:srgbClr val="0550E7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552EC"/>
                  </a:solidFill>
                </a14:hiddenFill>
              </a:ext>
            </a:extLst>
          </p:spPr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sp>
        <p:nvSpPr>
          <p:cNvPr id="53" name="圆角矩形 52"/>
          <p:cNvSpPr/>
          <p:nvPr>
            <p:custDataLst>
              <p:tags r:id="rId16"/>
            </p:custDataLst>
          </p:nvPr>
        </p:nvSpPr>
        <p:spPr>
          <a:xfrm>
            <a:off x="9984105" y="5990590"/>
            <a:ext cx="1414145" cy="462915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552EC"/>
                </a:solidFill>
              </a14:hiddenFill>
            </a:ext>
          </a:extLst>
        </p:spPr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54" name="文本框 53"/>
          <p:cNvSpPr txBox="1"/>
          <p:nvPr>
            <p:custDataLst>
              <p:tags r:id="rId17"/>
            </p:custDataLst>
          </p:nvPr>
        </p:nvSpPr>
        <p:spPr>
          <a:xfrm>
            <a:off x="9984740" y="6015990"/>
            <a:ext cx="1525270" cy="3219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rgbClr val="FFFFFF"/>
                </a:solidFill>
              </a:rPr>
              <a:t>Quantum AI</a:t>
            </a: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" name="标题 1"/>
          <p:cNvSpPr txBox="1"/>
          <p:nvPr>
            <p:custDataLst>
              <p:tags r:id="rId1"/>
            </p:custDataLst>
          </p:nvPr>
        </p:nvSpPr>
        <p:spPr>
          <a:xfrm>
            <a:off x="0" y="5755640"/>
            <a:ext cx="12192635" cy="1264920"/>
          </a:xfrm>
          <a:prstGeom prst="rect">
            <a:avLst/>
          </a:prstGeom>
          <a:solidFill>
            <a:srgbClr val="0552EC"/>
          </a:solidFill>
          <a:ln w="12700" cap="sq">
            <a:noFill/>
            <a:miter/>
          </a:ln>
          <a:effectLst>
            <a:outerShdw blurRad="317500" algn="ctr" rotWithShape="0">
              <a:srgbClr val="0552EC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" name="标题 1"/>
          <p:cNvSpPr txBox="1"/>
          <p:nvPr>
            <p:custDataLst>
              <p:tags r:id="rId2"/>
            </p:custDataLst>
          </p:nvPr>
        </p:nvSpPr>
        <p:spPr>
          <a:xfrm>
            <a:off x="516255" y="354965"/>
            <a:ext cx="1325880" cy="4679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0" tIns="0" rIns="0" bIns="0" rtlCol="0" anchor="ctr"/>
          <a:p>
            <a:pPr algn="l">
              <a:lnSpc>
                <a:spcPct val="110000"/>
              </a:lnSpc>
            </a:pPr>
            <a:r>
              <a:rPr kumimoji="1" lang="en-US" altLang="zh-CN" sz="4800" b="1" i="1">
                <a:ln w="12700">
                  <a:solidFill>
                    <a:srgbClr val="0550E7"/>
                  </a:solidFill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 </a:t>
            </a:r>
            <a:endParaRPr kumimoji="1" lang="en-US" altLang="zh-CN" sz="4800" b="1" i="1">
              <a:ln w="12700">
                <a:solidFill>
                  <a:srgbClr val="0550E7"/>
                </a:solidFill>
              </a:ln>
              <a:solidFill>
                <a:srgbClr val="FFFFFF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21" name="标题 1"/>
          <p:cNvCxnSpPr>
            <a:stCxn id="28" idx="3"/>
          </p:cNvCxnSpPr>
          <p:nvPr>
            <p:custDataLst>
              <p:tags r:id="rId3"/>
            </p:custDataLst>
          </p:nvPr>
        </p:nvCxnSpPr>
        <p:spPr>
          <a:xfrm>
            <a:off x="1343405" y="996177"/>
            <a:ext cx="10332720" cy="9525"/>
          </a:xfrm>
          <a:prstGeom prst="line">
            <a:avLst/>
          </a:prstGeom>
          <a:noFill/>
          <a:ln w="9525" cap="sq">
            <a:solidFill>
              <a:srgbClr val="0552EC"/>
            </a:solidFill>
            <a:miter/>
          </a:ln>
        </p:spPr>
      </p:cxnSp>
      <p:pic>
        <p:nvPicPr>
          <p:cNvPr id="24" name="图片 23" descr="微信图片_202503131501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993120" y="260350"/>
            <a:ext cx="577850" cy="576580"/>
          </a:xfrm>
          <a:prstGeom prst="rect">
            <a:avLst/>
          </a:prstGeom>
        </p:spPr>
      </p:pic>
      <p:sp>
        <p:nvSpPr>
          <p:cNvPr id="26" name="标题 1"/>
          <p:cNvSpPr txBox="1"/>
          <p:nvPr>
            <p:custDataLst>
              <p:tags r:id="rId6"/>
            </p:custDataLst>
          </p:nvPr>
        </p:nvSpPr>
        <p:spPr>
          <a:xfrm>
            <a:off x="1415415" y="415925"/>
            <a:ext cx="2348865" cy="4679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p>
            <a:pPr algn="l">
              <a:lnSpc>
                <a:spcPct val="110000"/>
              </a:lnSpc>
            </a:pPr>
            <a:r>
              <a:rPr kumimoji="1" lang="zh-CN" altLang="en-US" sz="3600" b="1">
                <a:solidFill>
                  <a:srgbClr val="0552E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产品背景</a:t>
            </a:r>
            <a:endParaRPr kumimoji="1" lang="zh-CN" altLang="en-US" sz="3600" b="1">
              <a:solidFill>
                <a:srgbClr val="0552EC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" name="矩形 27"/>
          <p:cNvSpPr/>
          <p:nvPr>
            <p:custDataLst>
              <p:tags r:id="rId7"/>
            </p:custDataLst>
          </p:nvPr>
        </p:nvSpPr>
        <p:spPr>
          <a:xfrm>
            <a:off x="516255" y="958215"/>
            <a:ext cx="827405" cy="76200"/>
          </a:xfrm>
          <a:prstGeom prst="rect">
            <a:avLst/>
          </a:prstGeom>
          <a:solidFill>
            <a:srgbClr val="0552EC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325120" y="1118235"/>
            <a:ext cx="11245850" cy="3344545"/>
          </a:xfrm>
          <a:prstGeom prst="rect">
            <a:avLst/>
          </a:prstGeom>
        </p:spPr>
        <p:txBody>
          <a:bodyPr wrap="square">
            <a:noAutofit/>
          </a:bodyPr>
          <a:p>
            <a:pPr marL="0" indent="409575" algn="just">
              <a:lnSpc>
                <a:spcPct val="150000"/>
              </a:lnSpc>
            </a:pPr>
            <a:r>
              <a:rPr lang="en-US" altLang="zh-CN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2025</a:t>
            </a:r>
            <a:r>
              <a:rPr lang="zh-CN" altLang="en-US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</a:t>
            </a:r>
            <a:r>
              <a:rPr lang="en-US" altLang="zh-CN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月，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由汪卫华院士主持，松山湖材料实验室主导，中国科学院大学等多家单位联合研发的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MatChat AI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智能体（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9" action="ppaction://hlinkfile"/>
              </a:rPr>
              <a:t>https://matchat.cn/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）发布，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10" action="ppaction://hlinkfile"/>
              </a:rPr>
              <a:t>南方日报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11" action="ppaction://hlinkfile"/>
              </a:rPr>
              <a:t>广州日报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12" action="ppaction://hlinkfile"/>
              </a:rPr>
              <a:t>中国科学报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13" action="ppaction://hlinkfile"/>
              </a:rPr>
              <a:t>中科院物理所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zh-CN" altLang="en-US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14" action="ppaction://hlinkfile"/>
              </a:rPr>
              <a:t>澎湃新闻</a:t>
            </a:r>
            <a:r>
              <a:rPr lang="zh-CN" altLang="en-US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zh-CN" altLang="en-US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15" action="ppaction://hlinkfile"/>
              </a:rPr>
              <a:t>读特新闻</a:t>
            </a:r>
            <a:r>
              <a:rPr lang="zh-CN" altLang="en-US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等平台相继进行了报道。</a:t>
            </a: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MatChat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作为</a:t>
            </a:r>
            <a:r>
              <a:rPr lang="zh-CN" altLang="en-US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全球首个材料科学领域垂直大模型，被称为</a:t>
            </a: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材料科学界的</a:t>
            </a: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DeepSeek”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MatChat </a:t>
            </a:r>
            <a:r>
              <a:rPr lang="zh-CN" altLang="en-US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也在多个场景中展现出科研赋能</a:t>
            </a:r>
            <a:r>
              <a:rPr lang="zh-CN" altLang="en-US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的能力。</a:t>
            </a:r>
            <a:endParaRPr lang="zh-CN" altLang="en-US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409575" algn="just">
              <a:lnSpc>
                <a:spcPct val="15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在科研加速方面，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为高校团队（如深圳先进院）提供动态更新的知识服务平台；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409575" algn="just">
              <a:lnSpc>
                <a:spcPct val="15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在教育领域，国科大材料学院、陕师大等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高校将其纳入学生科研实践中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409575" algn="just">
              <a:lnSpc>
                <a:spcPct val="15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在产业应用中，</a:t>
            </a: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MatChat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与宁德时代、比亚迪等企业合作中，助力固态电解质筛选周期从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18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个月缩短至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个月，相关成果已进入中试阶段。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409575" algn="just">
              <a:lnSpc>
                <a:spcPct val="150000"/>
              </a:lnSpc>
            </a:pPr>
            <a:endParaRPr lang="zh-CN" altLang="en-US"/>
          </a:p>
          <a:p>
            <a:pPr marL="0" indent="409575" algn="just">
              <a:lnSpc>
                <a:spcPct val="150000"/>
              </a:lnSpc>
            </a:pPr>
            <a:endParaRPr lang="zh-CN" altLang="en-US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05180" y="4545965"/>
            <a:ext cx="10543540" cy="2319655"/>
            <a:chOff x="708" y="7159"/>
            <a:chExt cx="16604" cy="365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08" y="7160"/>
              <a:ext cx="7239" cy="3646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" name="图片 2">
              <a:hlinkClick r:id="rId15" action="ppaction://hlinkfile"/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377" y="7159"/>
              <a:ext cx="6380" cy="3649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414" y="7160"/>
              <a:ext cx="6658" cy="3646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062" y="7160"/>
              <a:ext cx="6380" cy="3631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798" y="7160"/>
              <a:ext cx="7024" cy="3630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0740" y="7160"/>
              <a:ext cx="6572" cy="3653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" name="标题 1"/>
          <p:cNvSpPr txBox="1"/>
          <p:nvPr>
            <p:custDataLst>
              <p:tags r:id="rId1"/>
            </p:custDataLst>
          </p:nvPr>
        </p:nvSpPr>
        <p:spPr>
          <a:xfrm>
            <a:off x="0" y="5755640"/>
            <a:ext cx="12192635" cy="1264920"/>
          </a:xfrm>
          <a:prstGeom prst="rect">
            <a:avLst/>
          </a:prstGeom>
          <a:solidFill>
            <a:srgbClr val="0552EC"/>
          </a:solidFill>
          <a:ln w="12700" cap="sq">
            <a:noFill/>
            <a:miter/>
          </a:ln>
          <a:effectLst>
            <a:outerShdw blurRad="317500" algn="ctr" rotWithShape="0">
              <a:srgbClr val="0552EC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" name="标题 1"/>
          <p:cNvSpPr txBox="1"/>
          <p:nvPr>
            <p:custDataLst>
              <p:tags r:id="rId2"/>
            </p:custDataLst>
          </p:nvPr>
        </p:nvSpPr>
        <p:spPr>
          <a:xfrm>
            <a:off x="516255" y="354965"/>
            <a:ext cx="1325880" cy="4679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0" tIns="0" rIns="0" bIns="0" rtlCol="0" anchor="ctr"/>
          <a:p>
            <a:pPr algn="l">
              <a:lnSpc>
                <a:spcPct val="110000"/>
              </a:lnSpc>
            </a:pPr>
            <a:r>
              <a:rPr kumimoji="1" lang="en-US" altLang="zh-CN" sz="4800" b="1" i="1">
                <a:ln w="12700">
                  <a:solidFill>
                    <a:srgbClr val="0550E7"/>
                  </a:solidFill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 </a:t>
            </a:r>
            <a:endParaRPr kumimoji="1" lang="en-US" altLang="zh-CN" sz="4800" b="1" i="1">
              <a:ln w="12700">
                <a:solidFill>
                  <a:srgbClr val="0550E7"/>
                </a:solidFill>
              </a:ln>
              <a:solidFill>
                <a:srgbClr val="FFFFFF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21" name="标题 1"/>
          <p:cNvCxnSpPr>
            <a:stCxn id="28" idx="3"/>
          </p:cNvCxnSpPr>
          <p:nvPr>
            <p:custDataLst>
              <p:tags r:id="rId3"/>
            </p:custDataLst>
          </p:nvPr>
        </p:nvCxnSpPr>
        <p:spPr>
          <a:xfrm>
            <a:off x="1343405" y="996177"/>
            <a:ext cx="10332720" cy="9525"/>
          </a:xfrm>
          <a:prstGeom prst="line">
            <a:avLst/>
          </a:prstGeom>
          <a:noFill/>
          <a:ln w="9525" cap="sq">
            <a:solidFill>
              <a:srgbClr val="0552EC"/>
            </a:solidFill>
            <a:miter/>
          </a:ln>
        </p:spPr>
      </p:cxnSp>
      <p:pic>
        <p:nvPicPr>
          <p:cNvPr id="24" name="图片 23" descr="微信图片_202503131501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993120" y="260350"/>
            <a:ext cx="577850" cy="576580"/>
          </a:xfrm>
          <a:prstGeom prst="rect">
            <a:avLst/>
          </a:prstGeom>
        </p:spPr>
      </p:pic>
      <p:sp>
        <p:nvSpPr>
          <p:cNvPr id="26" name="标题 1"/>
          <p:cNvSpPr txBox="1"/>
          <p:nvPr>
            <p:custDataLst>
              <p:tags r:id="rId6"/>
            </p:custDataLst>
          </p:nvPr>
        </p:nvSpPr>
        <p:spPr>
          <a:xfrm>
            <a:off x="1415415" y="415925"/>
            <a:ext cx="2348865" cy="4679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p>
            <a:pPr algn="l">
              <a:lnSpc>
                <a:spcPct val="110000"/>
              </a:lnSpc>
            </a:pPr>
            <a:r>
              <a:rPr kumimoji="1" lang="zh-CN" altLang="en-US" sz="3600" b="1">
                <a:solidFill>
                  <a:srgbClr val="0552E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产品背景</a:t>
            </a:r>
            <a:endParaRPr kumimoji="1" lang="zh-CN" altLang="en-US" sz="3600" b="1">
              <a:solidFill>
                <a:srgbClr val="0552EC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" name="矩形 27"/>
          <p:cNvSpPr/>
          <p:nvPr>
            <p:custDataLst>
              <p:tags r:id="rId7"/>
            </p:custDataLst>
          </p:nvPr>
        </p:nvSpPr>
        <p:spPr>
          <a:xfrm>
            <a:off x="516255" y="958215"/>
            <a:ext cx="827405" cy="76200"/>
          </a:xfrm>
          <a:prstGeom prst="rect">
            <a:avLst/>
          </a:prstGeom>
          <a:solidFill>
            <a:srgbClr val="0552EC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93370" y="1778635"/>
            <a:ext cx="5661660" cy="3481070"/>
          </a:xfrm>
          <a:prstGeom prst="rect">
            <a:avLst/>
          </a:prstGeom>
        </p:spPr>
        <p:txBody>
          <a:bodyPr>
            <a:noAutofit/>
          </a:bodyPr>
          <a:p>
            <a:pPr indent="457200">
              <a:lnSpc>
                <a:spcPct val="150000"/>
              </a:lnSpc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RAG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Retrieval-Augmented Generation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，检索增强生成）是一种融合信息检索与文本生成的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AI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技术，能有效缓解大模型的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幻觉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问题，提升回答的准确性与可信度。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457200">
              <a:lnSpc>
                <a:spcPct val="15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RAG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机制，系统可从知识库中检索出与问题高度相关的信息，并借助提示词工程进行整合，再交由大模型生成回答，从而实现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更可靠的输出。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>
              <a:lnSpc>
                <a:spcPct val="15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>
              <a:lnSpc>
                <a:spcPct val="15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>
              <a:lnSpc>
                <a:spcPct val="15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5370" y="1908175"/>
            <a:ext cx="5672455" cy="2945130"/>
          </a:xfrm>
          <a:prstGeom prst="rect">
            <a:avLst/>
          </a:prstGeom>
          <a:ln w="6350" cap="rnd">
            <a:solidFill>
              <a:schemeClr val="tx2">
                <a:lumMod val="10000"/>
                <a:lumOff val="90000"/>
              </a:schemeClr>
            </a:solidFill>
          </a:ln>
        </p:spPr>
      </p:pic>
      <p:sp>
        <p:nvSpPr>
          <p:cNvPr id="29" name="椭圆 28"/>
          <p:cNvSpPr/>
          <p:nvPr>
            <p:custDataLst>
              <p:tags r:id="rId9"/>
            </p:custDataLst>
          </p:nvPr>
        </p:nvSpPr>
        <p:spPr>
          <a:xfrm>
            <a:off x="9192260" y="5950585"/>
            <a:ext cx="502920" cy="502920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9271318" y="6029643"/>
            <a:ext cx="344805" cy="344805"/>
            <a:chOff x="4478" y="8576"/>
            <a:chExt cx="1020" cy="1020"/>
          </a:xfrm>
        </p:grpSpPr>
        <p:sp>
          <p:nvSpPr>
            <p:cNvPr id="49" name="椭圆 48"/>
            <p:cNvSpPr/>
            <p:nvPr>
              <p:custDataLst>
                <p:tags r:id="rId10"/>
              </p:custDataLst>
            </p:nvPr>
          </p:nvSpPr>
          <p:spPr>
            <a:xfrm rot="1800000">
              <a:off x="4478" y="8916"/>
              <a:ext cx="1021" cy="340"/>
            </a:xfrm>
            <a:prstGeom prst="ellipse">
              <a:avLst/>
            </a:prstGeom>
            <a:noFill/>
            <a:ln w="12700" cap="flat" cmpd="sng" algn="ctr">
              <a:solidFill>
                <a:srgbClr val="0550E7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552EC"/>
                  </a:solidFill>
                </a14:hiddenFill>
              </a:ext>
            </a:extLst>
          </p:spPr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50" name="椭圆 49"/>
            <p:cNvSpPr/>
            <p:nvPr>
              <p:custDataLst>
                <p:tags r:id="rId11"/>
              </p:custDataLst>
            </p:nvPr>
          </p:nvSpPr>
          <p:spPr>
            <a:xfrm rot="19800000">
              <a:off x="4478" y="8916"/>
              <a:ext cx="1021" cy="340"/>
            </a:xfrm>
            <a:prstGeom prst="ellipse">
              <a:avLst/>
            </a:prstGeom>
            <a:noFill/>
            <a:ln w="12700" cap="flat" cmpd="sng" algn="ctr">
              <a:solidFill>
                <a:srgbClr val="0550E7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552EC"/>
                  </a:solidFill>
                </a14:hiddenFill>
              </a:ext>
            </a:extLst>
          </p:spPr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51" name="椭圆 50"/>
            <p:cNvSpPr/>
            <p:nvPr>
              <p:custDataLst>
                <p:tags r:id="rId12"/>
              </p:custDataLst>
            </p:nvPr>
          </p:nvSpPr>
          <p:spPr>
            <a:xfrm rot="5400000">
              <a:off x="4478" y="8916"/>
              <a:ext cx="1021" cy="340"/>
            </a:xfrm>
            <a:prstGeom prst="ellipse">
              <a:avLst/>
            </a:prstGeom>
            <a:noFill/>
            <a:ln w="12700" cap="flat" cmpd="sng" algn="ctr">
              <a:solidFill>
                <a:srgbClr val="0550E7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552EC"/>
                  </a:solidFill>
                </a14:hiddenFill>
              </a:ext>
            </a:extLst>
          </p:spPr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52" name="椭圆 51"/>
            <p:cNvSpPr/>
            <p:nvPr>
              <p:custDataLst>
                <p:tags r:id="rId13"/>
              </p:custDataLst>
            </p:nvPr>
          </p:nvSpPr>
          <p:spPr>
            <a:xfrm>
              <a:off x="4929" y="9029"/>
              <a:ext cx="119" cy="119"/>
            </a:xfrm>
            <a:prstGeom prst="ellipse">
              <a:avLst/>
            </a:prstGeom>
            <a:noFill/>
            <a:ln w="12700" cap="flat" cmpd="sng" algn="ctr">
              <a:solidFill>
                <a:srgbClr val="0550E7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552EC"/>
                  </a:solidFill>
                </a14:hiddenFill>
              </a:ext>
            </a:extLst>
          </p:spPr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sp>
        <p:nvSpPr>
          <p:cNvPr id="53" name="圆角矩形 52"/>
          <p:cNvSpPr/>
          <p:nvPr>
            <p:custDataLst>
              <p:tags r:id="rId14"/>
            </p:custDataLst>
          </p:nvPr>
        </p:nvSpPr>
        <p:spPr>
          <a:xfrm>
            <a:off x="9984105" y="5990590"/>
            <a:ext cx="1414145" cy="462915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552EC"/>
                </a:solidFill>
              </a14:hiddenFill>
            </a:ext>
          </a:extLst>
        </p:spPr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54" name="文本框 53"/>
          <p:cNvSpPr txBox="1"/>
          <p:nvPr>
            <p:custDataLst>
              <p:tags r:id="rId15"/>
            </p:custDataLst>
          </p:nvPr>
        </p:nvSpPr>
        <p:spPr>
          <a:xfrm>
            <a:off x="9984740" y="6015990"/>
            <a:ext cx="1525270" cy="3219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rgbClr val="FFFFFF"/>
                </a:solidFill>
              </a:rPr>
              <a:t>Quantum AI</a:t>
            </a: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0" y="6769099"/>
            <a:ext cx="12192000" cy="88901"/>
          </a:xfrm>
          <a:prstGeom prst="rect">
            <a:avLst/>
          </a:prstGeom>
          <a:solidFill>
            <a:srgbClr val="0552EC"/>
          </a:solidFill>
          <a:ln w="12700" cap="sq">
            <a:noFill/>
            <a:miter/>
          </a:ln>
          <a:effectLst>
            <a:outerShdw blurRad="317500" algn="ctr" rotWithShape="0">
              <a:srgbClr val="0552EC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2"/>
            </p:custDataLst>
          </p:nvPr>
        </p:nvSpPr>
        <p:spPr>
          <a:xfrm>
            <a:off x="516255" y="354965"/>
            <a:ext cx="1325880" cy="4679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0" tIns="0" rIns="0" bIns="0" rtlCol="0" anchor="ctr"/>
          <a:p>
            <a:pPr algn="l">
              <a:lnSpc>
                <a:spcPct val="110000"/>
              </a:lnSpc>
            </a:pPr>
            <a:r>
              <a:rPr kumimoji="1" lang="en-US" altLang="zh-CN" sz="4800" b="1" i="1">
                <a:ln w="12700">
                  <a:solidFill>
                    <a:srgbClr val="0550E7"/>
                  </a:solidFill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02 </a:t>
            </a:r>
            <a:endParaRPr kumimoji="1" lang="en-US" altLang="zh-CN" sz="4800" b="1" i="1">
              <a:ln w="12700">
                <a:solidFill>
                  <a:srgbClr val="0550E7"/>
                </a:solidFill>
              </a:ln>
              <a:solidFill>
                <a:srgbClr val="FFFFFF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8" name="标题 1"/>
          <p:cNvCxnSpPr>
            <a:stCxn id="13" idx="3"/>
          </p:cNvCxnSpPr>
          <p:nvPr>
            <p:custDataLst>
              <p:tags r:id="rId3"/>
            </p:custDataLst>
          </p:nvPr>
        </p:nvCxnSpPr>
        <p:spPr>
          <a:xfrm>
            <a:off x="1343405" y="996177"/>
            <a:ext cx="10332720" cy="9525"/>
          </a:xfrm>
          <a:prstGeom prst="line">
            <a:avLst/>
          </a:prstGeom>
          <a:noFill/>
          <a:ln w="9525" cap="sq">
            <a:solidFill>
              <a:srgbClr val="0552EC"/>
            </a:solidFill>
            <a:miter/>
          </a:ln>
        </p:spPr>
      </p:cxnSp>
      <p:pic>
        <p:nvPicPr>
          <p:cNvPr id="10" name="图片 9" descr="微信图片_202503131501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993120" y="260350"/>
            <a:ext cx="577850" cy="576580"/>
          </a:xfrm>
          <a:prstGeom prst="rect">
            <a:avLst/>
          </a:prstGeom>
        </p:spPr>
      </p:pic>
      <p:sp>
        <p:nvSpPr>
          <p:cNvPr id="11" name="标题 1"/>
          <p:cNvSpPr txBox="1"/>
          <p:nvPr>
            <p:custDataLst>
              <p:tags r:id="rId6"/>
            </p:custDataLst>
          </p:nvPr>
        </p:nvSpPr>
        <p:spPr>
          <a:xfrm>
            <a:off x="1415415" y="415925"/>
            <a:ext cx="2348865" cy="4679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noAutofit/>
          </a:bodyPr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kumimoji="1" lang="zh-CN" altLang="en-US" sz="3600" b="1">
                <a:solidFill>
                  <a:srgbClr val="0552E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产品</a:t>
            </a:r>
            <a:r>
              <a:rPr kumimoji="1" lang="zh-CN" altLang="en-US" sz="3600" b="1">
                <a:solidFill>
                  <a:srgbClr val="0552E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展示</a:t>
            </a:r>
            <a:endParaRPr kumimoji="1" lang="zh-CN" altLang="en-US" sz="3600" b="1">
              <a:solidFill>
                <a:srgbClr val="0552EC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7"/>
            </p:custDataLst>
          </p:nvPr>
        </p:nvSpPr>
        <p:spPr>
          <a:xfrm>
            <a:off x="516255" y="958215"/>
            <a:ext cx="827405" cy="76200"/>
          </a:xfrm>
          <a:prstGeom prst="rect">
            <a:avLst/>
          </a:prstGeom>
          <a:solidFill>
            <a:srgbClr val="0552EC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51815" y="1268095"/>
            <a:ext cx="5445125" cy="2585085"/>
          </a:xfrm>
          <a:prstGeom prst="rect">
            <a:avLst/>
          </a:prstGeom>
          <a:ln>
            <a:solidFill>
              <a:srgbClr val="2960B1">
                <a:lumMod val="40000"/>
                <a:lumOff val="60000"/>
              </a:srgbClr>
            </a:solidFill>
          </a:ln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096000" y="1268730"/>
            <a:ext cx="5426075" cy="2579370"/>
          </a:xfrm>
          <a:prstGeom prst="rect">
            <a:avLst/>
          </a:prstGeom>
          <a:ln>
            <a:solidFill>
              <a:srgbClr val="2960B1">
                <a:lumMod val="40000"/>
                <a:lumOff val="60000"/>
              </a:srgbClr>
            </a:solidFill>
          </a:ln>
        </p:spPr>
      </p:pic>
      <p:pic>
        <p:nvPicPr>
          <p:cNvPr id="2" name="图片 1" descr="57521bfe3bde2d5b65d3276e6987c7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36575" y="4010660"/>
            <a:ext cx="5460365" cy="2591435"/>
          </a:xfrm>
          <a:prstGeom prst="rect">
            <a:avLst/>
          </a:prstGeom>
          <a:ln>
            <a:solidFill>
              <a:srgbClr val="2960B1">
                <a:lumMod val="40000"/>
                <a:lumOff val="60000"/>
              </a:srgbClr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0" y="4010660"/>
            <a:ext cx="5426075" cy="2592070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10" name="标题 1"/>
          <p:cNvCxnSpPr>
            <a:stCxn id="5" idx="3"/>
          </p:cNvCxnSpPr>
          <p:nvPr>
            <p:custDataLst>
              <p:tags r:id="rId1"/>
            </p:custDataLst>
          </p:nvPr>
        </p:nvCxnSpPr>
        <p:spPr>
          <a:xfrm>
            <a:off x="1343405" y="996177"/>
            <a:ext cx="10332720" cy="9525"/>
          </a:xfrm>
          <a:prstGeom prst="line">
            <a:avLst/>
          </a:prstGeom>
          <a:noFill/>
          <a:ln w="9525" cap="sq">
            <a:solidFill>
              <a:srgbClr val="0552EC"/>
            </a:solidFill>
            <a:miter/>
          </a:ln>
        </p:spPr>
      </p:cxnSp>
      <p:pic>
        <p:nvPicPr>
          <p:cNvPr id="13" name="图片 12" descr="微信图片_202503131501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993120" y="260350"/>
            <a:ext cx="577850" cy="57658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16255" y="354965"/>
            <a:ext cx="3247390" cy="528320"/>
            <a:chOff x="813" y="559"/>
            <a:chExt cx="5114" cy="832"/>
          </a:xfrm>
        </p:grpSpPr>
        <p:sp>
          <p:nvSpPr>
            <p:cNvPr id="6" name="标题 1"/>
            <p:cNvSpPr txBox="1"/>
            <p:nvPr>
              <p:custDataLst>
                <p:tags r:id="rId4"/>
              </p:custDataLst>
            </p:nvPr>
          </p:nvSpPr>
          <p:spPr>
            <a:xfrm>
              <a:off x="813" y="559"/>
              <a:ext cx="2088" cy="7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0" tIns="0" rIns="0" bIns="0" rtlCol="0" anchor="ctr"/>
            <a:p>
              <a:pPr algn="l">
                <a:lnSpc>
                  <a:spcPct val="110000"/>
                </a:lnSpc>
              </a:pPr>
              <a:r>
                <a:rPr kumimoji="1" lang="en-US" altLang="zh-CN" sz="4800" b="1" i="1">
                  <a:ln w="12700">
                    <a:solidFill>
                      <a:srgbClr val="0550E7"/>
                    </a:solidFill>
                  </a:ln>
                  <a:solidFill>
                    <a:srgbClr val="FFFFFF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03 </a:t>
              </a:r>
              <a:endParaRPr kumimoji="1" lang="en-US" altLang="zh-CN" sz="4800" b="1" i="1">
                <a:ln w="12700">
                  <a:solidFill>
                    <a:srgbClr val="0550E7"/>
                  </a:solidFill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" name="标题 1"/>
            <p:cNvSpPr txBox="1"/>
            <p:nvPr>
              <p:custDataLst>
                <p:tags r:id="rId5"/>
              </p:custDataLst>
            </p:nvPr>
          </p:nvSpPr>
          <p:spPr>
            <a:xfrm>
              <a:off x="2229" y="655"/>
              <a:ext cx="3699" cy="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>
              <a:noAutofit/>
            </a:bodyPr>
            <a:p>
              <a:pPr lvl="0" algn="l">
                <a:lnSpc>
                  <a:spcPct val="110000"/>
                </a:lnSpc>
                <a:buClrTx/>
                <a:buSzTx/>
                <a:buFontTx/>
              </a:pPr>
              <a:r>
                <a:rPr kumimoji="1" lang="zh-CN" altLang="en-US" sz="3600" b="1">
                  <a:solidFill>
                    <a:srgbClr val="0552EC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技术对比</a:t>
              </a:r>
              <a:endParaRPr kumimoji="1" lang="zh-CN" altLang="en-US" sz="3600" b="1">
                <a:solidFill>
                  <a:srgbClr val="0552E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516255" y="958215"/>
            <a:ext cx="827405" cy="76200"/>
          </a:xfrm>
          <a:prstGeom prst="rect">
            <a:avLst/>
          </a:prstGeom>
          <a:solidFill>
            <a:srgbClr val="0552EC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316865" y="1034415"/>
            <a:ext cx="1110107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fontAlgn="auto">
              <a:lnSpc>
                <a:spcPct val="150000"/>
              </a:lnSpc>
            </a:pPr>
            <a:r>
              <a:rPr kumimoji="1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量子AI智能体基于DeepSeek大模型，结合RAG技术，通过深度学习量子领域专业知识，最终以</a:t>
            </a:r>
            <a:r>
              <a:rPr kumimoji="1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图文并茂</a:t>
            </a:r>
            <a:r>
              <a:rPr kumimoji="1" 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多模态</a:t>
            </a:r>
            <a:r>
              <a:rPr kumimoji="1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的形式提供精准、直观的量子知识问答</a:t>
            </a:r>
            <a:r>
              <a:rPr kumimoji="1" 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服务。</a:t>
            </a:r>
            <a:endParaRPr kumimoji="1"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14" name="对象 13"/>
          <p:cNvGraphicFramePr/>
          <p:nvPr/>
        </p:nvGraphicFramePr>
        <p:xfrm>
          <a:off x="1415415" y="2138045"/>
          <a:ext cx="3604260" cy="430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7" imgW="2339975" imgH="3263265" progId="Visio.Drawing.15">
                  <p:embed/>
                </p:oleObj>
              </mc:Choice>
              <mc:Fallback>
                <p:oleObj name="" r:id="rId7" imgW="2339975" imgH="3263265" progId="Visio.Drawing.15">
                  <p:embed/>
                  <p:pic>
                    <p:nvPicPr>
                      <p:cNvPr id="0" name="图片 1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15415" y="2138045"/>
                        <a:ext cx="3604260" cy="430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/>
          <p:nvPr/>
        </p:nvGraphicFramePr>
        <p:xfrm>
          <a:off x="6498590" y="2123440"/>
          <a:ext cx="3423285" cy="429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" r:id="rId9" imgW="2339975" imgH="3263265" progId="Visio.Drawing.15">
                  <p:embed/>
                </p:oleObj>
              </mc:Choice>
              <mc:Fallback>
                <p:oleObj name="" r:id="rId9" imgW="2339975" imgH="3263265" progId="Visio.Drawing.15">
                  <p:embed/>
                  <p:pic>
                    <p:nvPicPr>
                      <p:cNvPr id="0" name="图片 1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98590" y="2123440"/>
                        <a:ext cx="3423285" cy="429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标题 1"/>
          <p:cNvSpPr txBox="1"/>
          <p:nvPr>
            <p:custDataLst>
              <p:tags r:id="rId1"/>
            </p:custDataLst>
          </p:nvPr>
        </p:nvSpPr>
        <p:spPr>
          <a:xfrm>
            <a:off x="516255" y="354965"/>
            <a:ext cx="1325880" cy="4679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0" tIns="0" rIns="0" bIns="0" rtlCol="0" anchor="ctr"/>
          <a:p>
            <a:pPr algn="l">
              <a:lnSpc>
                <a:spcPct val="110000"/>
              </a:lnSpc>
            </a:pPr>
            <a:r>
              <a:rPr kumimoji="1" lang="en-US" altLang="zh-CN" sz="4800" b="1" i="1">
                <a:ln w="12700">
                  <a:solidFill>
                    <a:srgbClr val="0550E7"/>
                  </a:solidFill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03</a:t>
            </a:r>
            <a:endParaRPr kumimoji="1" lang="en-US" altLang="zh-CN" sz="4800" b="1" i="1">
              <a:ln w="12700">
                <a:solidFill>
                  <a:srgbClr val="0550E7"/>
                </a:solidFill>
              </a:ln>
              <a:solidFill>
                <a:srgbClr val="FFFFFF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31" name="标题 1"/>
          <p:cNvCxnSpPr>
            <a:stCxn id="39" idx="3"/>
          </p:cNvCxnSpPr>
          <p:nvPr>
            <p:custDataLst>
              <p:tags r:id="rId2"/>
            </p:custDataLst>
          </p:nvPr>
        </p:nvCxnSpPr>
        <p:spPr>
          <a:xfrm>
            <a:off x="1343405" y="996177"/>
            <a:ext cx="10332720" cy="9525"/>
          </a:xfrm>
          <a:prstGeom prst="line">
            <a:avLst/>
          </a:prstGeom>
          <a:noFill/>
          <a:ln w="9525" cap="sq">
            <a:solidFill>
              <a:srgbClr val="0552EC"/>
            </a:solidFill>
            <a:miter/>
          </a:ln>
        </p:spPr>
      </p:cxnSp>
      <p:pic>
        <p:nvPicPr>
          <p:cNvPr id="33" name="图片 32" descr="微信图片_2025031315012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993120" y="260350"/>
            <a:ext cx="577850" cy="576580"/>
          </a:xfrm>
          <a:prstGeom prst="rect">
            <a:avLst/>
          </a:prstGeom>
        </p:spPr>
      </p:pic>
      <p:sp>
        <p:nvSpPr>
          <p:cNvPr id="37" name="标题 1"/>
          <p:cNvSpPr txBox="1"/>
          <p:nvPr>
            <p:custDataLst>
              <p:tags r:id="rId5"/>
            </p:custDataLst>
          </p:nvPr>
        </p:nvSpPr>
        <p:spPr>
          <a:xfrm>
            <a:off x="1415415" y="415925"/>
            <a:ext cx="2348865" cy="4679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noAutofit/>
          </a:bodyPr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kumimoji="1" lang="zh-CN" altLang="en-US" sz="3600" b="1">
                <a:solidFill>
                  <a:srgbClr val="0552E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技术对比</a:t>
            </a:r>
            <a:endParaRPr kumimoji="1" lang="zh-CN" altLang="en-US" sz="3600" b="1">
              <a:solidFill>
                <a:srgbClr val="0552EC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9" name="矩形 38"/>
          <p:cNvSpPr/>
          <p:nvPr>
            <p:custDataLst>
              <p:tags r:id="rId6"/>
            </p:custDataLst>
          </p:nvPr>
        </p:nvSpPr>
        <p:spPr>
          <a:xfrm>
            <a:off x="516255" y="958215"/>
            <a:ext cx="827405" cy="76200"/>
          </a:xfrm>
          <a:prstGeom prst="rect">
            <a:avLst/>
          </a:prstGeom>
          <a:solidFill>
            <a:srgbClr val="0552EC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7"/>
            </p:custDataLst>
          </p:nvPr>
        </p:nvGraphicFramePr>
        <p:xfrm>
          <a:off x="551180" y="1262380"/>
          <a:ext cx="11125200" cy="5122545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2168525"/>
                <a:gridCol w="4956810"/>
                <a:gridCol w="3999865"/>
              </a:tblGrid>
              <a:tr h="559435">
                <a:tc>
                  <a:txBody>
                    <a:bodyPr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0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对比项</a:t>
                      </a:r>
                      <a:endParaRPr lang="zh-CN" altLang="en-US" sz="2000" b="1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solidFill>
                      <a:srgbClr val="0552EC"/>
                    </a:solidFill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0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量子</a:t>
                      </a:r>
                      <a:r>
                        <a:rPr lang="en-US" altLang="zh-CN" sz="20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AI</a:t>
                      </a:r>
                      <a:r>
                        <a:rPr lang="zh-CN" altLang="en-US" sz="20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智能体</a:t>
                      </a:r>
                      <a:endParaRPr lang="zh-CN" altLang="en-US" sz="2000" b="1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 anchorCtr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solidFill>
                      <a:srgbClr val="0552EC"/>
                    </a:solidFill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20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***</a:t>
                      </a:r>
                      <a:r>
                        <a:rPr lang="zh-CN" altLang="en-US" sz="20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材料</a:t>
                      </a:r>
                      <a:r>
                        <a:rPr lang="en-US" altLang="zh-CN" sz="20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AI</a:t>
                      </a:r>
                      <a:r>
                        <a:rPr lang="zh-CN" altLang="en-US" sz="20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智能体</a:t>
                      </a:r>
                      <a:endParaRPr lang="zh-CN" altLang="en-US" sz="2000" b="1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 anchorCtr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solidFill>
                      <a:srgbClr val="0552EC"/>
                    </a:solidFill>
                  </a:tcPr>
                </a:tc>
              </a:tr>
              <a:tr h="416560">
                <a:tc>
                  <a:txBody>
                    <a:bodyPr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基座模型</a:t>
                      </a:r>
                      <a:endParaRPr lang="zh-CN" altLang="en-US" sz="160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solidFill>
                      <a:srgbClr val="D5EFFF"/>
                    </a:solidFill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DeepSeek-R1</a:t>
                      </a:r>
                      <a:endParaRPr lang="en-US" altLang="zh-CN" sz="160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 anchorCtr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solidFill>
                      <a:srgbClr val="D5EFFF"/>
                    </a:solidFill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LLAMA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系列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模型</a:t>
                      </a:r>
                      <a:endParaRPr lang="zh-CN" altLang="en-US" sz="160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solidFill>
                      <a:srgbClr val="D5EFFF"/>
                    </a:solidFill>
                  </a:tcPr>
                </a:tc>
              </a:tr>
              <a:tr h="757555">
                <a:tc>
                  <a:txBody>
                    <a:bodyPr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深度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思考能力</a:t>
                      </a:r>
                      <a:endParaRPr lang="zh-CN" altLang="en-US" sz="160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solidFill>
                      <a:srgbClr val="F2F9FF"/>
                    </a:solidFill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0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强</a:t>
                      </a:r>
                      <a:endParaRPr lang="zh-CN" altLang="en-US" sz="1800" b="1">
                        <a:solidFill>
                          <a:schemeClr val="accent6">
                            <a:lumMod val="7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 algn="ctr" fontAlgn="auto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6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较强的深度思考的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能力</a:t>
                      </a:r>
                      <a:endParaRPr lang="zh-CN" altLang="en-US" sz="160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 anchorCtr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solidFill>
                      <a:srgbClr val="F2F9FF"/>
                    </a:solidFill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弱</a:t>
                      </a:r>
                      <a:endParaRPr lang="zh-CN" altLang="en-US" sz="1800" b="1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algn="ctr" fontAlgn="auto">
                        <a:lnSpc>
                          <a:spcPct val="10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6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没有深度思考的能力</a:t>
                      </a:r>
                      <a:endParaRPr lang="zh-CN" altLang="en-US" sz="160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 anchorCtr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solidFill>
                      <a:srgbClr val="F2F9FF"/>
                    </a:solidFill>
                  </a:tcPr>
                </a:tc>
              </a:tr>
              <a:tr h="719455">
                <a:tc>
                  <a:txBody>
                    <a:bodyPr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多模态处理能力</a:t>
                      </a:r>
                      <a:endParaRPr lang="zh-CN" altLang="en-US" sz="160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solidFill>
                      <a:srgbClr val="D5EFFF"/>
                    </a:solidFill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 b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强</a:t>
                      </a:r>
                      <a:endParaRPr lang="zh-CN" altLang="en-US" sz="1800" b="1">
                        <a:solidFill>
                          <a:schemeClr val="accent6">
                            <a:lumMod val="7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 algn="ctr" fontAlgn="auto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6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支持文本、图像、公式多维度数据融合推理</a:t>
                      </a:r>
                      <a:endParaRPr lang="zh-CN" altLang="en-US" sz="160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solidFill>
                      <a:srgbClr val="D5EFFF"/>
                    </a:solidFill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 b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弱</a:t>
                      </a:r>
                      <a:endParaRPr lang="zh-CN" altLang="en-US" sz="1800" b="1">
                        <a:solidFill>
                          <a:schemeClr val="accent6">
                            <a:lumMod val="7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  <a:p>
                      <a:pPr indent="0" algn="ctr" fontAlgn="auto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6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无法进行深度图像解析</a:t>
                      </a:r>
                      <a:endParaRPr lang="zh-CN" altLang="en-US" sz="160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solidFill>
                      <a:srgbClr val="D5EFFF"/>
                    </a:solidFill>
                  </a:tcPr>
                </a:tc>
              </a:tr>
              <a:tr h="727075">
                <a:tc>
                  <a:txBody>
                    <a:bodyPr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图像检索分析能力</a:t>
                      </a:r>
                      <a:endParaRPr lang="zh-CN" altLang="en-US" sz="160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solidFill>
                      <a:srgbClr val="F2F9FF"/>
                    </a:solidFill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 b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强</a:t>
                      </a:r>
                      <a:endParaRPr lang="zh-CN" altLang="en-US" sz="1800" b="1">
                        <a:solidFill>
                          <a:schemeClr val="accent6">
                            <a:lumMod val="7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 algn="ctr" fontAlgn="auto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6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结合论文知识进行图像深入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分析</a:t>
                      </a:r>
                      <a:endParaRPr lang="zh-CN" altLang="en-US" sz="160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solidFill>
                      <a:srgbClr val="F2F9FF"/>
                    </a:solidFill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 b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弱</a:t>
                      </a:r>
                      <a:endParaRPr lang="zh-CN" altLang="en-US" sz="1800" b="1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 indent="0" algn="ctr" fontAlgn="auto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6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无法结合学术知识进行深入分析</a:t>
                      </a:r>
                      <a:endParaRPr lang="zh-CN" altLang="en-US" sz="160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solidFill>
                      <a:srgbClr val="F2F9FF"/>
                    </a:solidFill>
                  </a:tcPr>
                </a:tc>
              </a:tr>
              <a:tr h="748030">
                <a:tc>
                  <a:txBody>
                    <a:bodyPr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知识溯源能力</a:t>
                      </a:r>
                      <a:endParaRPr lang="zh-CN" altLang="en-US" sz="160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solidFill>
                      <a:srgbClr val="D5EFFF"/>
                    </a:solidFill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 b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强</a:t>
                      </a:r>
                      <a:endParaRPr lang="zh-CN" altLang="en-US" sz="1800" b="1">
                        <a:solidFill>
                          <a:schemeClr val="accent6">
                            <a:lumMod val="7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 algn="ctr" fontAlgn="auto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6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精准溯源相关学术文献</a:t>
                      </a:r>
                      <a:endParaRPr lang="zh-CN" altLang="en-US" sz="160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solidFill>
                      <a:srgbClr val="D5EFFF"/>
                    </a:solidFill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 b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弱</a:t>
                      </a:r>
                      <a:endParaRPr lang="zh-CN" altLang="en-US" sz="1800" b="1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 indent="0" algn="ctr" fontAlgn="auto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6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知识溯源能力较差</a:t>
                      </a:r>
                      <a:endParaRPr lang="zh-CN" altLang="en-US" sz="160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solidFill>
                      <a:srgbClr val="D5EFFF"/>
                    </a:solidFill>
                  </a:tcPr>
                </a:tc>
              </a:tr>
              <a:tr h="608965">
                <a:tc>
                  <a:txBody>
                    <a:bodyPr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定制化与可扩展性</a:t>
                      </a:r>
                      <a:endParaRPr lang="zh-CN" altLang="en-US" sz="160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solidFill>
                      <a:srgbClr val="F2F9FF"/>
                    </a:solidFill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支持私有化部署与领域知识库动态扩展</a:t>
                      </a:r>
                      <a:endParaRPr lang="zh-CN" altLang="en-US" sz="160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solidFill>
                      <a:srgbClr val="F2F9FF"/>
                    </a:solidFill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不支持定制化部署，扩展能力有限</a:t>
                      </a:r>
                      <a:endParaRPr lang="zh-CN" altLang="en-US" sz="160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solidFill>
                      <a:srgbClr val="F2F9FF"/>
                    </a:solidFill>
                  </a:tcPr>
                </a:tc>
              </a:tr>
              <a:tr h="544830">
                <a:tc>
                  <a:txBody>
                    <a:bodyPr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知识库规模</a:t>
                      </a:r>
                      <a:endParaRPr lang="zh-CN" altLang="en-US" sz="160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solidFill>
                      <a:srgbClr val="D5EFFF"/>
                    </a:solidFill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覆盖</a:t>
                      </a:r>
                      <a:r>
                        <a:rPr lang="en-US" altLang="zh-CN" sz="160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50</a:t>
                      </a:r>
                      <a:r>
                        <a:rPr lang="zh-CN" altLang="en-US" sz="160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万</a:t>
                      </a:r>
                      <a:r>
                        <a:rPr lang="en-US" altLang="zh-CN" sz="160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+</a:t>
                      </a:r>
                      <a:r>
                        <a:rPr lang="zh-CN" altLang="en-US" sz="160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篇量子</a:t>
                      </a:r>
                      <a:r>
                        <a:rPr lang="zh-CN" altLang="en-US" sz="160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领域数据，</a:t>
                      </a:r>
                      <a:r>
                        <a:rPr lang="en-US" altLang="zh-CN" sz="160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 </a:t>
                      </a:r>
                      <a:r>
                        <a:rPr lang="zh-CN" altLang="en-US" sz="160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含论文、专利、报告等</a:t>
                      </a:r>
                      <a:endParaRPr lang="zh-CN" altLang="en-US" sz="16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solidFill>
                      <a:srgbClr val="D5EFFF"/>
                    </a:solidFill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28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万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篇材料科学文献</a:t>
                      </a:r>
                      <a:endParaRPr lang="zh-CN" altLang="en-US" sz="160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solidFill>
                      <a:srgbClr val="D5EFFF"/>
                    </a:solidFill>
                  </a:tcPr>
                </a:tc>
              </a:tr>
            </a:tbl>
          </a:graphicData>
        </a:graphic>
      </p:graphicFrame>
      <p:sp>
        <p:nvSpPr>
          <p:cNvPr id="4" name="标题 1"/>
          <p:cNvSpPr txBox="1"/>
          <p:nvPr>
            <p:custDataLst>
              <p:tags r:id="rId8"/>
            </p:custDataLst>
          </p:nvPr>
        </p:nvSpPr>
        <p:spPr>
          <a:xfrm>
            <a:off x="0" y="6762749"/>
            <a:ext cx="12192000" cy="88901"/>
          </a:xfrm>
          <a:prstGeom prst="rect">
            <a:avLst/>
          </a:prstGeom>
          <a:solidFill>
            <a:srgbClr val="0552EC"/>
          </a:solidFill>
          <a:ln w="12700" cap="sq">
            <a:noFill/>
            <a:miter/>
          </a:ln>
          <a:effectLst>
            <a:outerShdw blurRad="317500" algn="ctr" rotWithShape="0">
              <a:srgbClr val="0552EC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" name="标题 1"/>
          <p:cNvSpPr txBox="1"/>
          <p:nvPr>
            <p:custDataLst>
              <p:tags r:id="rId1"/>
            </p:custDataLst>
          </p:nvPr>
        </p:nvSpPr>
        <p:spPr>
          <a:xfrm>
            <a:off x="796290" y="1642110"/>
            <a:ext cx="3888105" cy="522605"/>
          </a:xfrm>
          <a:prstGeom prst="roundRect">
            <a:avLst>
              <a:gd name="adj" fmla="val 21250"/>
            </a:avLst>
          </a:prstGeom>
          <a:solidFill>
            <a:srgbClr val="F2F9FF"/>
          </a:solidFill>
          <a:ln w="0" cap="sq" cmpd="sng">
            <a:solidFill>
              <a:srgbClr val="0552EC">
                <a:shade val="5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 sz="1600"/>
          </a:p>
        </p:txBody>
      </p:sp>
      <p:cxnSp>
        <p:nvCxnSpPr>
          <p:cNvPr id="24" name="标题 1"/>
          <p:cNvCxnSpPr>
            <a:stCxn id="26" idx="3"/>
          </p:cNvCxnSpPr>
          <p:nvPr>
            <p:custDataLst>
              <p:tags r:id="rId2"/>
            </p:custDataLst>
          </p:nvPr>
        </p:nvCxnSpPr>
        <p:spPr>
          <a:xfrm>
            <a:off x="1343405" y="996177"/>
            <a:ext cx="10332720" cy="9525"/>
          </a:xfrm>
          <a:prstGeom prst="line">
            <a:avLst/>
          </a:prstGeom>
          <a:noFill/>
          <a:ln w="9525" cap="sq">
            <a:solidFill>
              <a:srgbClr val="0552EC"/>
            </a:solidFill>
            <a:miter/>
          </a:ln>
        </p:spPr>
      </p:cxnSp>
      <p:pic>
        <p:nvPicPr>
          <p:cNvPr id="25" name="图片 24" descr="微信图片_2025031315012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993120" y="260350"/>
            <a:ext cx="577850" cy="576580"/>
          </a:xfrm>
          <a:prstGeom prst="rect">
            <a:avLst/>
          </a:prstGeom>
        </p:spPr>
      </p:pic>
      <p:sp>
        <p:nvSpPr>
          <p:cNvPr id="26" name="矩形 25"/>
          <p:cNvSpPr/>
          <p:nvPr>
            <p:custDataLst>
              <p:tags r:id="rId5"/>
            </p:custDataLst>
          </p:nvPr>
        </p:nvSpPr>
        <p:spPr>
          <a:xfrm>
            <a:off x="516255" y="958215"/>
            <a:ext cx="827405" cy="76200"/>
          </a:xfrm>
          <a:prstGeom prst="rect">
            <a:avLst/>
          </a:prstGeom>
          <a:solidFill>
            <a:srgbClr val="0552EC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16255" y="354965"/>
            <a:ext cx="3247390" cy="528320"/>
            <a:chOff x="813" y="559"/>
            <a:chExt cx="5114" cy="832"/>
          </a:xfrm>
        </p:grpSpPr>
        <p:sp>
          <p:nvSpPr>
            <p:cNvPr id="28" name="标题 1"/>
            <p:cNvSpPr txBox="1"/>
            <p:nvPr>
              <p:custDataLst>
                <p:tags r:id="rId6"/>
              </p:custDataLst>
            </p:nvPr>
          </p:nvSpPr>
          <p:spPr>
            <a:xfrm>
              <a:off x="813" y="559"/>
              <a:ext cx="2088" cy="7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0" tIns="0" rIns="0" bIns="0" rtlCol="0" anchor="ctr"/>
            <a:p>
              <a:pPr algn="l">
                <a:lnSpc>
                  <a:spcPct val="110000"/>
                </a:lnSpc>
              </a:pPr>
              <a:r>
                <a:rPr kumimoji="1" lang="en-US" altLang="zh-CN" sz="4800" b="1" i="1">
                  <a:ln w="12700">
                    <a:solidFill>
                      <a:srgbClr val="0550E7"/>
                    </a:solidFill>
                  </a:ln>
                  <a:solidFill>
                    <a:srgbClr val="FFFFFF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04 </a:t>
              </a:r>
              <a:endParaRPr kumimoji="1" lang="en-US" altLang="zh-CN" sz="4800" b="1" i="1">
                <a:ln w="12700">
                  <a:solidFill>
                    <a:srgbClr val="0550E7"/>
                  </a:solidFill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9" name="标题 1"/>
            <p:cNvSpPr txBox="1"/>
            <p:nvPr>
              <p:custDataLst>
                <p:tags r:id="rId7"/>
              </p:custDataLst>
            </p:nvPr>
          </p:nvSpPr>
          <p:spPr>
            <a:xfrm>
              <a:off x="2229" y="655"/>
              <a:ext cx="3699" cy="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>
              <a:noAutofit/>
            </a:bodyPr>
            <a:p>
              <a:pPr lvl="0" algn="l">
                <a:lnSpc>
                  <a:spcPct val="110000"/>
                </a:lnSpc>
                <a:buClrTx/>
                <a:buSzTx/>
                <a:buFontTx/>
              </a:pPr>
              <a:r>
                <a:rPr kumimoji="1" lang="zh-CN" altLang="en-US" sz="3600" b="1">
                  <a:solidFill>
                    <a:srgbClr val="0552EC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技术路线</a:t>
              </a:r>
              <a:endParaRPr kumimoji="1" lang="zh-CN" altLang="en-US" sz="3600" b="1">
                <a:solidFill>
                  <a:srgbClr val="0552E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sp>
        <p:nvSpPr>
          <p:cNvPr id="32" name="文本框 31"/>
          <p:cNvSpPr txBox="1"/>
          <p:nvPr>
            <p:custDataLst>
              <p:tags r:id="rId8"/>
            </p:custDataLst>
          </p:nvPr>
        </p:nvSpPr>
        <p:spPr>
          <a:xfrm>
            <a:off x="868045" y="1642110"/>
            <a:ext cx="3188970" cy="50673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、如何确保回答的</a:t>
            </a:r>
            <a:r>
              <a:rPr lang="zh-CN" altLang="en-US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专业性？</a:t>
            </a:r>
            <a:endParaRPr lang="zh-CN" altLang="en-US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>
            <p:custDataLst>
              <p:tags r:id="rId9"/>
            </p:custDataLst>
          </p:nvPr>
        </p:nvSpPr>
        <p:spPr>
          <a:xfrm>
            <a:off x="868045" y="2182495"/>
            <a:ext cx="10981055" cy="50673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基于量子领域知识对模型进行微调，提升其对术语和概念的理解能力，增强专业适应性。</a:t>
            </a:r>
            <a:endParaRPr lang="zh-CN" altLang="en-US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等线" panose="02010600030101010101" charset="-122"/>
            </a:endParaRPr>
          </a:p>
        </p:txBody>
      </p:sp>
      <p:sp>
        <p:nvSpPr>
          <p:cNvPr id="36" name="标题 1"/>
          <p:cNvSpPr txBox="1"/>
          <p:nvPr>
            <p:custDataLst>
              <p:tags r:id="rId10"/>
            </p:custDataLst>
          </p:nvPr>
        </p:nvSpPr>
        <p:spPr>
          <a:xfrm>
            <a:off x="723900" y="2800985"/>
            <a:ext cx="3959860" cy="522605"/>
          </a:xfrm>
          <a:prstGeom prst="roundRect">
            <a:avLst>
              <a:gd name="adj" fmla="val 21250"/>
            </a:avLst>
          </a:prstGeom>
          <a:solidFill>
            <a:srgbClr val="F2F9FF"/>
          </a:solidFill>
          <a:ln w="6350" cap="sq" cmpd="sng">
            <a:solidFill>
              <a:srgbClr val="0552EC">
                <a:shade val="5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8" name="文本框 37"/>
          <p:cNvSpPr txBox="1"/>
          <p:nvPr>
            <p:custDataLst>
              <p:tags r:id="rId11"/>
            </p:custDataLst>
          </p:nvPr>
        </p:nvSpPr>
        <p:spPr>
          <a:xfrm>
            <a:off x="795655" y="2800985"/>
            <a:ext cx="3748405" cy="50673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、如何确保回答内容遵循</a:t>
            </a:r>
            <a:r>
              <a:rPr lang="zh-CN" altLang="en-US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学术规范？</a:t>
            </a:r>
            <a:endParaRPr lang="zh-CN" altLang="en-US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>
            <p:custDataLst>
              <p:tags r:id="rId12"/>
            </p:custDataLst>
          </p:nvPr>
        </p:nvSpPr>
        <p:spPr>
          <a:xfrm>
            <a:off x="796290" y="3336290"/>
            <a:ext cx="10910570" cy="50673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 </a:t>
            </a:r>
            <a:r>
              <a:rPr lang="zh-CN" altLang="en-US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通过强化学习优化输出格式与逻辑，引导模型生成符合学术规范且准确的内容。</a:t>
            </a:r>
            <a:endParaRPr lang="zh-CN" altLang="en-US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等线" panose="02010600030101010101" charset="-122"/>
            </a:endParaRPr>
          </a:p>
        </p:txBody>
      </p:sp>
      <p:sp>
        <p:nvSpPr>
          <p:cNvPr id="42" name="标题 1"/>
          <p:cNvSpPr txBox="1"/>
          <p:nvPr>
            <p:custDataLst>
              <p:tags r:id="rId13"/>
            </p:custDataLst>
          </p:nvPr>
        </p:nvSpPr>
        <p:spPr>
          <a:xfrm>
            <a:off x="723265" y="3987800"/>
            <a:ext cx="3932555" cy="522605"/>
          </a:xfrm>
          <a:prstGeom prst="roundRect">
            <a:avLst>
              <a:gd name="adj" fmla="val 21250"/>
            </a:avLst>
          </a:prstGeom>
          <a:solidFill>
            <a:srgbClr val="F2F9FF"/>
          </a:solidFill>
          <a:ln w="0" cap="sq" cmpd="sng">
            <a:solidFill>
              <a:srgbClr val="0552EC">
                <a:shade val="5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4" name="文本框 43"/>
          <p:cNvSpPr txBox="1"/>
          <p:nvPr>
            <p:custDataLst>
              <p:tags r:id="rId14"/>
            </p:custDataLst>
          </p:nvPr>
        </p:nvSpPr>
        <p:spPr>
          <a:xfrm>
            <a:off x="795020" y="3987800"/>
            <a:ext cx="3888105" cy="50673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等线" panose="02010600030101010101" charset="-122"/>
              </a:rPr>
              <a:t>3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等线" panose="02010600030101010101" charset="-122"/>
              </a:rPr>
              <a:t>、如何确保训练推理的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等线" panose="02010600030101010101" charset="-122"/>
              </a:rPr>
              <a:t>可信性？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等线" panose="02010600030101010101" charset="-122"/>
            </a:endParaRPr>
          </a:p>
        </p:txBody>
      </p:sp>
      <p:sp>
        <p:nvSpPr>
          <p:cNvPr id="46" name="文本框 45"/>
          <p:cNvSpPr txBox="1"/>
          <p:nvPr>
            <p:custDataLst>
              <p:tags r:id="rId15"/>
            </p:custDataLst>
          </p:nvPr>
        </p:nvSpPr>
        <p:spPr>
          <a:xfrm>
            <a:off x="795020" y="4466590"/>
            <a:ext cx="10910570" cy="9220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等线" panose="02010600030101010101" charset="-122"/>
              </a:rPr>
              <a:t>设计并引入全链路提示词，覆盖从输入解析到输出生成的完整流程，确保模型在每个环节都能高效、精准地完成任务，提升整体回答质量和一致性。</a:t>
            </a:r>
            <a:endParaRPr lang="zh-CN" altLang="en-US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等线" panose="02010600030101010101" charset="-122"/>
            </a:endParaRPr>
          </a:p>
        </p:txBody>
      </p:sp>
      <p:sp>
        <p:nvSpPr>
          <p:cNvPr id="47" name="文本框 46"/>
          <p:cNvSpPr txBox="1"/>
          <p:nvPr>
            <p:custDataLst>
              <p:tags r:id="rId16"/>
            </p:custDataLst>
          </p:nvPr>
        </p:nvSpPr>
        <p:spPr>
          <a:xfrm>
            <a:off x="474345" y="1075055"/>
            <a:ext cx="41814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Deepseek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定制化微调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标题 1"/>
          <p:cNvSpPr txBox="1"/>
          <p:nvPr>
            <p:custDataLst>
              <p:tags r:id="rId17"/>
            </p:custDataLst>
          </p:nvPr>
        </p:nvSpPr>
        <p:spPr>
          <a:xfrm flipV="1">
            <a:off x="0" y="5861685"/>
            <a:ext cx="12207875" cy="1002030"/>
          </a:xfrm>
          <a:prstGeom prst="rect">
            <a:avLst/>
          </a:prstGeom>
          <a:solidFill>
            <a:srgbClr val="0552EC"/>
          </a:solidFill>
          <a:ln w="12700" cap="sq">
            <a:noFill/>
            <a:miter/>
          </a:ln>
          <a:effectLst>
            <a:outerShdw blurRad="317500" algn="ctr" rotWithShape="0">
              <a:srgbClr val="0552EC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椭圆 5"/>
          <p:cNvSpPr/>
          <p:nvPr>
            <p:custDataLst>
              <p:tags r:id="rId18"/>
            </p:custDataLst>
          </p:nvPr>
        </p:nvSpPr>
        <p:spPr>
          <a:xfrm>
            <a:off x="9192260" y="5950585"/>
            <a:ext cx="502920" cy="502920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9271318" y="6029643"/>
            <a:ext cx="344805" cy="344805"/>
            <a:chOff x="4478" y="8576"/>
            <a:chExt cx="1020" cy="1020"/>
          </a:xfrm>
        </p:grpSpPr>
        <p:sp>
          <p:nvSpPr>
            <p:cNvPr id="49" name="椭圆 48"/>
            <p:cNvSpPr/>
            <p:nvPr>
              <p:custDataLst>
                <p:tags r:id="rId19"/>
              </p:custDataLst>
            </p:nvPr>
          </p:nvSpPr>
          <p:spPr>
            <a:xfrm rot="1800000">
              <a:off x="4478" y="8916"/>
              <a:ext cx="1021" cy="340"/>
            </a:xfrm>
            <a:prstGeom prst="ellipse">
              <a:avLst/>
            </a:prstGeom>
            <a:noFill/>
            <a:ln w="12700" cap="flat" cmpd="sng" algn="ctr">
              <a:solidFill>
                <a:srgbClr val="0550E7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552EC"/>
                  </a:solidFill>
                </a14:hiddenFill>
              </a:ext>
            </a:extLst>
          </p:spPr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50" name="椭圆 49"/>
            <p:cNvSpPr/>
            <p:nvPr>
              <p:custDataLst>
                <p:tags r:id="rId20"/>
              </p:custDataLst>
            </p:nvPr>
          </p:nvSpPr>
          <p:spPr>
            <a:xfrm rot="19800000">
              <a:off x="4478" y="8916"/>
              <a:ext cx="1021" cy="340"/>
            </a:xfrm>
            <a:prstGeom prst="ellipse">
              <a:avLst/>
            </a:prstGeom>
            <a:noFill/>
            <a:ln w="12700" cap="flat" cmpd="sng" algn="ctr">
              <a:solidFill>
                <a:srgbClr val="0550E7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552EC"/>
                  </a:solidFill>
                </a14:hiddenFill>
              </a:ext>
            </a:extLst>
          </p:spPr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51" name="椭圆 50"/>
            <p:cNvSpPr/>
            <p:nvPr>
              <p:custDataLst>
                <p:tags r:id="rId21"/>
              </p:custDataLst>
            </p:nvPr>
          </p:nvSpPr>
          <p:spPr>
            <a:xfrm rot="5400000">
              <a:off x="4478" y="8916"/>
              <a:ext cx="1021" cy="340"/>
            </a:xfrm>
            <a:prstGeom prst="ellipse">
              <a:avLst/>
            </a:prstGeom>
            <a:noFill/>
            <a:ln w="12700" cap="flat" cmpd="sng" algn="ctr">
              <a:solidFill>
                <a:srgbClr val="0550E7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552EC"/>
                  </a:solidFill>
                </a14:hiddenFill>
              </a:ext>
            </a:extLst>
          </p:spPr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52" name="椭圆 51"/>
            <p:cNvSpPr/>
            <p:nvPr>
              <p:custDataLst>
                <p:tags r:id="rId22"/>
              </p:custDataLst>
            </p:nvPr>
          </p:nvSpPr>
          <p:spPr>
            <a:xfrm>
              <a:off x="4929" y="9029"/>
              <a:ext cx="119" cy="119"/>
            </a:xfrm>
            <a:prstGeom prst="ellipse">
              <a:avLst/>
            </a:prstGeom>
            <a:noFill/>
            <a:ln w="12700" cap="flat" cmpd="sng" algn="ctr">
              <a:solidFill>
                <a:srgbClr val="0550E7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552EC"/>
                  </a:solidFill>
                </a14:hiddenFill>
              </a:ext>
            </a:extLst>
          </p:spPr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sp>
        <p:nvSpPr>
          <p:cNvPr id="53" name="圆角矩形 52"/>
          <p:cNvSpPr/>
          <p:nvPr>
            <p:custDataLst>
              <p:tags r:id="rId23"/>
            </p:custDataLst>
          </p:nvPr>
        </p:nvSpPr>
        <p:spPr>
          <a:xfrm>
            <a:off x="9984105" y="5990590"/>
            <a:ext cx="1414145" cy="462915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552EC"/>
                </a:solidFill>
              </a14:hiddenFill>
            </a:ext>
          </a:extLst>
        </p:spPr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54" name="文本框 53"/>
          <p:cNvSpPr txBox="1"/>
          <p:nvPr>
            <p:custDataLst>
              <p:tags r:id="rId24"/>
            </p:custDataLst>
          </p:nvPr>
        </p:nvSpPr>
        <p:spPr>
          <a:xfrm>
            <a:off x="9984740" y="6015990"/>
            <a:ext cx="1525270" cy="3219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rgbClr val="FFFFFF"/>
                </a:solidFill>
              </a:rPr>
              <a:t>Quantum AI</a:t>
            </a: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TABLE_ENDDRAG_ORIGIN_RECT" val="876*451"/>
  <p:tag name="TABLE_ENDDRAG_RECT" val="43*98*876*451"/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DIAGRAM_VIRTUALLY_FRAME" val="{&quot;height&quot;:438.3077165354331,&quot;left&quot;:45.7,&quot;top&quot;:95.84228346456692,&quot;width&quot;:887.3}"/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DIAGRAM_VIRTUALLY_FRAME" val="{&quot;height&quot;:438.3077165354331,&quot;left&quot;:45.7,&quot;top&quot;:95.84228346456692,&quot;width&quot;:887.3}"/>
  <p:tag name="KSO_WM_BEAUTIFY_FLAG" val=""/>
</p:tagLst>
</file>

<file path=ppt/tags/tag114.xml><?xml version="1.0" encoding="utf-8"?>
<p:tagLst xmlns:p="http://schemas.openxmlformats.org/presentationml/2006/main">
  <p:tag name="KSO_WM_DIAGRAM_VIRTUALLY_FRAME" val="{&quot;height&quot;:438.3077165354331,&quot;left&quot;:45.7,&quot;top&quot;:95.84228346456692,&quot;width&quot;:887.3}"/>
  <p:tag name="KSO_WM_BEAUTIFY_FLAG" val=""/>
</p:tagLst>
</file>

<file path=ppt/tags/tag115.xml><?xml version="1.0" encoding="utf-8"?>
<p:tagLst xmlns:p="http://schemas.openxmlformats.org/presentationml/2006/main">
  <p:tag name="KSO_WM_DIAGRAM_VIRTUALLY_FRAME" val="{&quot;height&quot;:438.3077165354331,&quot;left&quot;:45.7,&quot;top&quot;:95.84228346456692,&quot;width&quot;:887.3}"/>
  <p:tag name="KSO_WM_BEAUTIFY_FLAG" val=""/>
</p:tagLst>
</file>

<file path=ppt/tags/tag116.xml><?xml version="1.0" encoding="utf-8"?>
<p:tagLst xmlns:p="http://schemas.openxmlformats.org/presentationml/2006/main">
  <p:tag name="KSO_WM_DIAGRAM_VIRTUALLY_FRAME" val="{&quot;height&quot;:438.3077165354331,&quot;left&quot;:45.7,&quot;top&quot;:95.84228346456692,&quot;width&quot;:887.3}"/>
  <p:tag name="KSO_WM_BEAUTIFY_FLAG" val=""/>
</p:tagLst>
</file>

<file path=ppt/tags/tag117.xml><?xml version="1.0" encoding="utf-8"?>
<p:tagLst xmlns:p="http://schemas.openxmlformats.org/presentationml/2006/main">
  <p:tag name="KSO_WM_DIAGRAM_VIRTUALLY_FRAME" val="{&quot;height&quot;:438.3077165354331,&quot;left&quot;:45.7,&quot;top&quot;:95.84228346456692,&quot;width&quot;:887.3}"/>
  <p:tag name="KSO_WM_BEAUTIFY_FLAG" val=""/>
</p:tagLst>
</file>

<file path=ppt/tags/tag118.xml><?xml version="1.0" encoding="utf-8"?>
<p:tagLst xmlns:p="http://schemas.openxmlformats.org/presentationml/2006/main">
  <p:tag name="KSO_WM_DIAGRAM_VIRTUALLY_FRAME" val="{&quot;height&quot;:438.3077165354331,&quot;left&quot;:45.7,&quot;top&quot;:95.84228346456692,&quot;width&quot;:887.3}"/>
  <p:tag name="KSO_WM_BEAUTIFY_FLAG" val=""/>
</p:tagLst>
</file>

<file path=ppt/tags/tag119.xml><?xml version="1.0" encoding="utf-8"?>
<p:tagLst xmlns:p="http://schemas.openxmlformats.org/presentationml/2006/main">
  <p:tag name="KSO_WM_DIAGRAM_VIRTUALLY_FRAME" val="{&quot;height&quot;:438.3077165354331,&quot;left&quot;:45.7,&quot;top&quot;:95.84228346456692,&quot;width&quot;:887.3}"/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DIAGRAM_VIRTUALLY_FRAME" val="{&quot;height&quot;:438.3077165354331,&quot;left&quot;:45.7,&quot;top&quot;:95.84228346456692,&quot;width&quot;:887.3}"/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DIAGRAM_VIRTUALLY_FRAME" val="{&quot;height&quot;:384.40771653543305,&quot;left&quot;:52.43212598425197,&quot;top&quot;:95.84228346456692,&quot;width&quot;:854.4449606299211}"/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DIAGRAM_VIRTUALLY_FRAME" val="{&quot;height&quot;:384.40771653543305,&quot;left&quot;:52.43212598425197,&quot;top&quot;:95.84228346456692,&quot;width&quot;:854.4449606299211}"/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DIAGRAM_VIRTUALLY_FRAME" val="{&quot;height&quot;:384.40771653543305,&quot;left&quot;:52.43212598425197,&quot;top&quot;:95.84228346456692,&quot;width&quot;:854.4449606299211}"/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DIAGRAM_VIRTUALLY_FRAME" val="{&quot;height&quot;:384.40771653543305,&quot;left&quot;:52.43212598425197,&quot;top&quot;:95.84228346456692,&quot;width&quot;:854.4449606299211}"/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DIAGRAM_VIRTUALLY_FRAME" val="{&quot;height&quot;:384.40771653543305,&quot;left&quot;:52.43212598425197,&quot;top&quot;:95.84228346456692,&quot;width&quot;:854.4449606299211}"/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DIAGRAM_VIRTUALLY_FRAME" val="{&quot;height&quot;:384.40771653543305,&quot;left&quot;:52.43212598425197,&quot;top&quot;:95.84228346456692,&quot;width&quot;:854.4449606299211}"/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DIAGRAM_VIRTUALLY_FRAME" val="{&quot;height&quot;:384.40771653543305,&quot;left&quot;:52.43212598425197,&quot;top&quot;:95.84228346456692,&quot;width&quot;:854.4449606299211}"/>
  <p:tag name="KSO_WM_BEAUTIFY_FLAG" val=""/>
</p:tagLst>
</file>

<file path=ppt/tags/tag175.xml><?xml version="1.0" encoding="utf-8"?>
<p:tagLst xmlns:p="http://schemas.openxmlformats.org/presentationml/2006/main">
  <p:tag name="KSO_WM_DIAGRAM_VIRTUALLY_FRAME" val="{&quot;height&quot;:184.12503937007878,&quot;left&quot;:102.25000000000001,&quot;top&quot;:286.8,&quot;width&quot;:656.9648031496063}"/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DIAGRAM_VIRTUALLY_FRAME" val="{&quot;height&quot;:384.40771653543305,&quot;left&quot;:52.43212598425197,&quot;top&quot;:95.84228346456692,&quot;width&quot;:854.4449606299211}"/>
  <p:tag name="KSO_WM_BEAUTIFY_FLAG" val=""/>
</p:tagLst>
</file>

<file path=ppt/tags/tag178.xml><?xml version="1.0" encoding="utf-8"?>
<p:tagLst xmlns:p="http://schemas.openxmlformats.org/presentationml/2006/main">
  <p:tag name="KSO_WM_DIAGRAM_VIRTUALLY_FRAME" val="{&quot;height&quot;:184.12503937007878,&quot;left&quot;:102.25000000000001,&quot;top&quot;:286.8,&quot;width&quot;:656.9648031496063}"/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DIAGRAM_VIRTUALLY_FRAME" val="{&quot;height&quot;:582.3622047244093,&quot;left&quot;:29.641821351931334,&quot;top&quot;:65.88779527559055,&quot;width&quot;:882.4159739236593}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DIAGRAM_VIRTUALLY_FRAME" val="{&quot;height&quot;:582.3622047244093,&quot;left&quot;:29.641821351931334,&quot;top&quot;:65.88779527559055,&quot;width&quot;:882.4159739236593}"/>
  <p:tag name="KSO_WM_BEAUTIFY_FLAG" val="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DIAGRAM_VIRTUALLY_FRAME" val="{&quot;height&quot;:582.3622047244093,&quot;left&quot;:29.641821351931334,&quot;top&quot;:65.88779527559055,&quot;width&quot;:882.4159739236593}"/>
  <p:tag name="KSO_WM_BEAUTIFY_FLAG" val="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DIAGRAM_VIRTUALLY_FRAME" val="{&quot;height&quot;:582.3622047244093,&quot;left&quot;:29.641821351931334,&quot;top&quot;:65.88779527559055,&quot;width&quot;:882.4159739236593}"/>
  <p:tag name="KSO_WM_BEAUTIFY_FLAG" val="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commondata" val="eyJoZGlkIjoiYjZhMWNhODZhZjczNDEzNjkxYzUzNGM0YzM4NjQzZjgifQ=="/>
  <p:tag name="resource_record_key" val="{&quot;13&quot;:[4364888]}"/>
</p:tagLst>
</file>

<file path=ppt/tags/tag25.xml><?xml version="1.0" encoding="utf-8"?>
<p:tagLst xmlns:p="http://schemas.openxmlformats.org/presentationml/2006/main">
  <p:tag name="KSO_WM_DIAGRAM_VIRTUALLY_FRAME" val="{&quot;height&quot;:582.3622047244093,&quot;left&quot;:29.641821351931334,&quot;top&quot;:65.88779527559055,&quot;width&quot;:882.4159739236593}"/>
  <p:tag name="KSO_WM_BEAUTIFY_FLAG" val=""/>
</p:tagLst>
</file>

<file path=ppt/tags/tag26.xml><?xml version="1.0" encoding="utf-8"?>
<p:tagLst xmlns:p="http://schemas.openxmlformats.org/presentationml/2006/main">
  <p:tag name="KSO_WM_DIAGRAM_VIRTUALLY_FRAME" val="{&quot;height&quot;:582.3622047244093,&quot;left&quot;:29.641821351931334,&quot;top&quot;:65.88779527559055,&quot;width&quot;:882.4159739236593}"/>
</p:tagLst>
</file>

<file path=ppt/tags/tag27.xml><?xml version="1.0" encoding="utf-8"?>
<p:tagLst xmlns:p="http://schemas.openxmlformats.org/presentationml/2006/main">
  <p:tag name="KSO_WM_DIAGRAM_VIRTUALLY_FRAME" val="{&quot;height&quot;:582.3622047244093,&quot;left&quot;:29.641821351931334,&quot;top&quot;:65.88779527559055,&quot;width&quot;:882.4159739236593}"/>
  <p:tag name="KSO_WM_BEAUTIFY_FLAG" val=""/>
</p:tagLst>
</file>

<file path=ppt/tags/tag28.xml><?xml version="1.0" encoding="utf-8"?>
<p:tagLst xmlns:p="http://schemas.openxmlformats.org/presentationml/2006/main">
  <p:tag name="KSO_WM_DIAGRAM_VIRTUALLY_FRAME" val="{&quot;height&quot;:582.3622047244093,&quot;left&quot;:29.641821351931334,&quot;top&quot;:65.88779527559055,&quot;width&quot;:882.4159739236593}"/>
  <p:tag name="KSO_WM_BEAUTIFY_FLAG" val=""/>
</p:tagLst>
</file>

<file path=ppt/tags/tag29.xml><?xml version="1.0" encoding="utf-8"?>
<p:tagLst xmlns:p="http://schemas.openxmlformats.org/presentationml/2006/main">
  <p:tag name="KSO_WM_DIAGRAM_VIRTUALLY_FRAME" val="{&quot;height&quot;:582.3622047244093,&quot;left&quot;:29.641821351931334,&quot;top&quot;:65.88779527559055,&quot;width&quot;:882.4159739236593}"/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DIAGRAM_VIRTUALLY_FRAME" val="{&quot;height&quot;:582.3622047244093,&quot;left&quot;:29.641821351931334,&quot;top&quot;:65.88779527559055,&quot;width&quot;:882.4159739236593}"/>
  <p:tag name="KSO_WM_BEAUTIFY_FLAG" val=""/>
</p:tagLst>
</file>

<file path=ppt/tags/tag31.xml><?xml version="1.0" encoding="utf-8"?>
<p:tagLst xmlns:p="http://schemas.openxmlformats.org/presentationml/2006/main">
  <p:tag name="KSO_WM_DIAGRAM_VIRTUALLY_FRAME" val="{&quot;height&quot;:582.3622047244093,&quot;left&quot;:29.641821351931334,&quot;top&quot;:65.88779527559055,&quot;width&quot;:882.4159739236593}"/>
</p:tagLst>
</file>

<file path=ppt/tags/tag32.xml><?xml version="1.0" encoding="utf-8"?>
<p:tagLst xmlns:p="http://schemas.openxmlformats.org/presentationml/2006/main">
  <p:tag name="KSO_WM_DIAGRAM_VIRTUALLY_FRAME" val="{&quot;height&quot;:582.3622047244093,&quot;left&quot;:29.641821351931334,&quot;top&quot;:65.88779527559055,&quot;width&quot;:882.4159739236593}"/>
  <p:tag name="KSO_WM_BEAUTIFY_FLAG" val=""/>
</p:tagLst>
</file>

<file path=ppt/tags/tag33.xml><?xml version="1.0" encoding="utf-8"?>
<p:tagLst xmlns:p="http://schemas.openxmlformats.org/presentationml/2006/main">
  <p:tag name="KSO_WM_DIAGRAM_VIRTUALLY_FRAME" val="{&quot;height&quot;:582.3622047244093,&quot;left&quot;:29.641821351931334,&quot;top&quot;:65.88779527559055,&quot;width&quot;:882.4159739236593}"/>
  <p:tag name="KSO_WM_BEAUTIFY_FLAG" val=""/>
</p:tagLst>
</file>

<file path=ppt/tags/tag34.xml><?xml version="1.0" encoding="utf-8"?>
<p:tagLst xmlns:p="http://schemas.openxmlformats.org/presentationml/2006/main">
  <p:tag name="KSO_WM_DIAGRAM_VIRTUALLY_FRAME" val="{&quot;height&quot;:582.3622047244093,&quot;left&quot;:29.641821351931334,&quot;top&quot;:65.88779527559055,&quot;width&quot;:882.4159739236593}"/>
  <p:tag name="KSO_WM_BEAUTIFY_FLAG" val=""/>
</p:tagLst>
</file>

<file path=ppt/tags/tag35.xml><?xml version="1.0" encoding="utf-8"?>
<p:tagLst xmlns:p="http://schemas.openxmlformats.org/presentationml/2006/main">
  <p:tag name="KSO_WM_DIAGRAM_VIRTUALLY_FRAME" val="{&quot;height&quot;:582.3622047244093,&quot;left&quot;:29.641821351931334,&quot;top&quot;:65.88779527559055,&quot;width&quot;:882.4159739236593}"/>
  <p:tag name="KSO_WM_BEAUTIFY_FLAG" val=""/>
</p:tagLst>
</file>

<file path=ppt/tags/tag36.xml><?xml version="1.0" encoding="utf-8"?>
<p:tagLst xmlns:p="http://schemas.openxmlformats.org/presentationml/2006/main">
  <p:tag name="KSO_WM_DIAGRAM_VIRTUALLY_FRAME" val="{&quot;height&quot;:582.3622047244093,&quot;left&quot;:29.641821351931334,&quot;top&quot;:65.88779527559055,&quot;width&quot;:882.4159739236593}"/>
</p:tagLst>
</file>

<file path=ppt/tags/tag37.xml><?xml version="1.0" encoding="utf-8"?>
<p:tagLst xmlns:p="http://schemas.openxmlformats.org/presentationml/2006/main">
  <p:tag name="KSO_WM_DIAGRAM_VIRTUALLY_FRAME" val="{&quot;height&quot;:582.3622047244093,&quot;left&quot;:29.641821351931334,&quot;top&quot;:65.88779527559055,&quot;width&quot;:882.4159739236593}"/>
  <p:tag name="KSO_WM_BEAUTIFY_FLAG" val=""/>
</p:tagLst>
</file>

<file path=ppt/tags/tag38.xml><?xml version="1.0" encoding="utf-8"?>
<p:tagLst xmlns:p="http://schemas.openxmlformats.org/presentationml/2006/main">
  <p:tag name="KSO_WM_DIAGRAM_VIRTUALLY_FRAME" val="{&quot;height&quot;:582.3622047244093,&quot;left&quot;:29.641821351931334,&quot;top&quot;:65.88779527559055,&quot;width&quot;:882.4159739236593}"/>
  <p:tag name="KSO_WM_BEAUTIFY_FLAG" val=""/>
</p:tagLst>
</file>

<file path=ppt/tags/tag39.xml><?xml version="1.0" encoding="utf-8"?>
<p:tagLst xmlns:p="http://schemas.openxmlformats.org/presentationml/2006/main">
  <p:tag name="KSO_WM_DIAGRAM_VIRTUALLY_FRAME" val="{&quot;height&quot;:582.3622047244093,&quot;left&quot;:29.641821351931334,&quot;top&quot;:65.88779527559055,&quot;width&quot;:882.4159739236593}"/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DIAGRAM_VIRTUALLY_FRAME" val="{&quot;height&quot;:582.3622047244093,&quot;left&quot;:29.641821351931334,&quot;top&quot;:65.88779527559055,&quot;width&quot;:882.4159739236593}"/>
  <p:tag name="KSO_WM_BEAUTIFY_FLAG" val=""/>
</p:tagLst>
</file>

<file path=ppt/tags/tag41.xml><?xml version="1.0" encoding="utf-8"?>
<p:tagLst xmlns:p="http://schemas.openxmlformats.org/presentationml/2006/main">
  <p:tag name="KSO_WM_DIAGRAM_VIRTUALLY_FRAME" val="{&quot;height&quot;:582.3622047244093,&quot;left&quot;:29.641821351931334,&quot;top&quot;:65.88779527559055,&quot;width&quot;:882.4159739236593}"/>
</p:tagLst>
</file>

<file path=ppt/tags/tag42.xml><?xml version="1.0" encoding="utf-8"?>
<p:tagLst xmlns:p="http://schemas.openxmlformats.org/presentationml/2006/main">
  <p:tag name="KSO_WM_DIAGRAM_VIRTUALLY_FRAME" val="{&quot;height&quot;:582.3622047244093,&quot;left&quot;:29.641821351931334,&quot;top&quot;:65.88779527559055,&quot;width&quot;:882.4159739236593}"/>
  <p:tag name="KSO_WM_BEAUTIFY_FLAG" val=""/>
</p:tagLst>
</file>

<file path=ppt/tags/tag43.xml><?xml version="1.0" encoding="utf-8"?>
<p:tagLst xmlns:p="http://schemas.openxmlformats.org/presentationml/2006/main">
  <p:tag name="KSO_WM_DIAGRAM_VIRTUALLY_FRAME" val="{&quot;height&quot;:582.3622047244093,&quot;left&quot;:29.641821351931334,&quot;top&quot;:65.88779527559055,&quot;width&quot;:882.4159739236593}"/>
  <p:tag name="KSO_WM_BEAUTIFY_FLAG" val=""/>
</p:tagLst>
</file>

<file path=ppt/tags/tag44.xml><?xml version="1.0" encoding="utf-8"?>
<p:tagLst xmlns:p="http://schemas.openxmlformats.org/presentationml/2006/main">
  <p:tag name="KSO_WM_DIAGRAM_VIRTUALLY_FRAME" val="{&quot;height&quot;:582.3622047244093,&quot;left&quot;:29.641821351931334,&quot;top&quot;:65.88779527559055,&quot;width&quot;:882.4159739236593}"/>
  <p:tag name="KSO_WM_BEAUTIFY_FLAG" val=""/>
</p:tagLst>
</file>

<file path=ppt/tags/tag45.xml><?xml version="1.0" encoding="utf-8"?>
<p:tagLst xmlns:p="http://schemas.openxmlformats.org/presentationml/2006/main">
  <p:tag name="KSO_WM_DIAGRAM_VIRTUALLY_FRAME" val="{&quot;height&quot;:582.3622047244093,&quot;left&quot;:29.641821351931334,&quot;top&quot;:65.88779527559055,&quot;width&quot;:882.4159739236593}"/>
  <p:tag name="KSO_WM_BEAUTIFY_FLAG" val=""/>
</p:tagLst>
</file>

<file path=ppt/tags/tag46.xml><?xml version="1.0" encoding="utf-8"?>
<p:tagLst xmlns:p="http://schemas.openxmlformats.org/presentationml/2006/main">
  <p:tag name="KSO_WM_DIAGRAM_VIRTUALLY_FRAME" val="{&quot;height&quot;:582.3622047244093,&quot;left&quot;:29.641821351931334,&quot;top&quot;:65.88779527559055,&quot;width&quot;:882.4159739236593}"/>
</p:tagLst>
</file>

<file path=ppt/tags/tag47.xml><?xml version="1.0" encoding="utf-8"?>
<p:tagLst xmlns:p="http://schemas.openxmlformats.org/presentationml/2006/main">
  <p:tag name="KSO_WM_DIAGRAM_VIRTUALLY_FRAME" val="{&quot;height&quot;:582.3622047244093,&quot;left&quot;:29.641821351931334,&quot;top&quot;:65.88779527559055,&quot;width&quot;:882.4159739236593}"/>
  <p:tag name="KSO_WM_BEAUTIFY_FLAG" val=""/>
</p:tagLst>
</file>

<file path=ppt/tags/tag48.xml><?xml version="1.0" encoding="utf-8"?>
<p:tagLst xmlns:p="http://schemas.openxmlformats.org/presentationml/2006/main">
  <p:tag name="KSO_WM_DIAGRAM_VIRTUALLY_FRAME" val="{&quot;height&quot;:582.3622047244093,&quot;left&quot;:29.641821351931334,&quot;top&quot;:65.88779527559055,&quot;width&quot;:882.4159739236593}"/>
  <p:tag name="KSO_WM_BEAUTIFY_FLAG" val=""/>
</p:tagLst>
</file>

<file path=ppt/tags/tag49.xml><?xml version="1.0" encoding="utf-8"?>
<p:tagLst xmlns:p="http://schemas.openxmlformats.org/presentationml/2006/main">
  <p:tag name="KSO_WM_DIAGRAM_VIRTUALLY_FRAME" val="{&quot;height&quot;:582.3622047244093,&quot;left&quot;:29.641821351931334,&quot;top&quot;:65.88779527559055,&quot;width&quot;:882.4159739236593}"/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DIAGRAM_VIRTUALLY_FRAME" val="{&quot;height&quot;:582.3622047244093,&quot;left&quot;:29.641821351931334,&quot;top&quot;:65.88779527559055,&quot;width&quot;:882.4159739236593}"/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DIAGRAM_VIRTUALLY_FRAME" val="{&quot;height&quot;:289.67503937007876,&quot;left&quot;:40.65,&quot;top&quot;:198.55,&quot;width&quot;:639.35}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3268</Words>
  <Application>WPS 演示</Application>
  <PresentationFormat>宽屏</PresentationFormat>
  <Paragraphs>320</Paragraphs>
  <Slides>17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36" baseType="lpstr">
      <vt:lpstr>Arial</vt:lpstr>
      <vt:lpstr>宋体</vt:lpstr>
      <vt:lpstr>Wingdings</vt:lpstr>
      <vt:lpstr>等线</vt:lpstr>
      <vt:lpstr>微软雅黑</vt:lpstr>
      <vt:lpstr>Times New Roman</vt:lpstr>
      <vt:lpstr>OPPOSans R</vt:lpstr>
      <vt:lpstr>OPPOSans H</vt:lpstr>
      <vt:lpstr>Source Han Sans CN Bold</vt:lpstr>
      <vt:lpstr>Wingdings</vt:lpstr>
      <vt:lpstr>思源黑体 CN Normal</vt:lpstr>
      <vt:lpstr>Source Han Sans</vt:lpstr>
      <vt:lpstr>Segoe Print</vt:lpstr>
      <vt:lpstr>Calibri</vt:lpstr>
      <vt:lpstr>Arial Unicode MS</vt:lpstr>
      <vt:lpstr>黑体</vt:lpstr>
      <vt:lpstr>WPS</vt:lpstr>
      <vt:lpstr>Visio.Drawing.15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河豚</cp:lastModifiedBy>
  <cp:revision>61</cp:revision>
  <dcterms:created xsi:type="dcterms:W3CDTF">2025-04-01T00:55:00Z</dcterms:created>
  <dcterms:modified xsi:type="dcterms:W3CDTF">2025-04-11T09:58:10Z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2052-12.1.0.20305</vt:lpwstr>
  </property>
  <property fmtid="{D5CDD505-2E9C-101B-9397-08002B2CF9AE}" pid="3" name="ICV">
    <vt:lpwstr>FC258216CCB849E3BD7DAB95E38854F4_12</vt:lpwstr>
  </property>
</Properties>
</file>